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09" r:id="rId6"/>
  </p:sldMasterIdLst>
  <p:notesMasterIdLst>
    <p:notesMasterId r:id="rId56"/>
  </p:notesMasterIdLst>
  <p:handoutMasterIdLst>
    <p:handoutMasterId r:id="rId57"/>
  </p:handoutMasterIdLst>
  <p:sldIdLst>
    <p:sldId id="256" r:id="rId7"/>
    <p:sldId id="415" r:id="rId8"/>
    <p:sldId id="328" r:id="rId9"/>
    <p:sldId id="341" r:id="rId10"/>
    <p:sldId id="418" r:id="rId11"/>
    <p:sldId id="421" r:id="rId12"/>
    <p:sldId id="420" r:id="rId13"/>
    <p:sldId id="479" r:id="rId14"/>
    <p:sldId id="422" r:id="rId15"/>
    <p:sldId id="425" r:id="rId16"/>
    <p:sldId id="427" r:id="rId17"/>
    <p:sldId id="468" r:id="rId18"/>
    <p:sldId id="475" r:id="rId19"/>
    <p:sldId id="477" r:id="rId20"/>
    <p:sldId id="478" r:id="rId21"/>
    <p:sldId id="480" r:id="rId22"/>
    <p:sldId id="428" r:id="rId23"/>
    <p:sldId id="430" r:id="rId24"/>
    <p:sldId id="432" r:id="rId25"/>
    <p:sldId id="481" r:id="rId26"/>
    <p:sldId id="482" r:id="rId27"/>
    <p:sldId id="483" r:id="rId28"/>
    <p:sldId id="484" r:id="rId29"/>
    <p:sldId id="451" r:id="rId30"/>
    <p:sldId id="437" r:id="rId31"/>
    <p:sldId id="438" r:id="rId32"/>
    <p:sldId id="485" r:id="rId33"/>
    <p:sldId id="486" r:id="rId34"/>
    <p:sldId id="441" r:id="rId35"/>
    <p:sldId id="443" r:id="rId36"/>
    <p:sldId id="488" r:id="rId37"/>
    <p:sldId id="489" r:id="rId38"/>
    <p:sldId id="444" r:id="rId39"/>
    <p:sldId id="459" r:id="rId40"/>
    <p:sldId id="487" r:id="rId41"/>
    <p:sldId id="460" r:id="rId42"/>
    <p:sldId id="461" r:id="rId43"/>
    <p:sldId id="462" r:id="rId44"/>
    <p:sldId id="463" r:id="rId45"/>
    <p:sldId id="464" r:id="rId46"/>
    <p:sldId id="469" r:id="rId47"/>
    <p:sldId id="470" r:id="rId48"/>
    <p:sldId id="471" r:id="rId49"/>
    <p:sldId id="472" r:id="rId50"/>
    <p:sldId id="456" r:id="rId51"/>
    <p:sldId id="457" r:id="rId52"/>
    <p:sldId id="458" r:id="rId53"/>
    <p:sldId id="474" r:id="rId54"/>
    <p:sldId id="41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38A00"/>
    <a:srgbClr val="FF9933"/>
    <a:srgbClr val="FFFFFF"/>
    <a:srgbClr val="FF8021"/>
    <a:srgbClr val="FF7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9181" autoAdjust="0"/>
  </p:normalViewPr>
  <p:slideViewPr>
    <p:cSldViewPr snapToGrid="0" snapToObjects="1">
      <p:cViewPr>
        <p:scale>
          <a:sx n="100" d="100"/>
          <a:sy n="100" d="100"/>
        </p:scale>
        <p:origin x="-384" y="-276"/>
      </p:cViewPr>
      <p:guideLst>
        <p:guide orient="horz" pos="4319"/>
        <p:guide pos="3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file:///\\Bilbo\Clients%20(A-K)\E\europeana\5%20Reporting\Wave%202_Italy%20update\Emma%20charting_14.6.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Bilbo\Clients%20(A-K)\E\europeana\5%20Reporting\Wave%202_Italy%20update\Emma%20charting_14.6.13.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Arial" pitchFamily="34" charset="0"/>
                <a:cs typeface="Arial" pitchFamily="34" charset="0"/>
              </a:defRPr>
            </a:pPr>
            <a:r>
              <a:rPr lang="en-US" dirty="0" smtClean="0">
                <a:latin typeface="Arial" pitchFamily="34" charset="0"/>
                <a:cs typeface="Arial" pitchFamily="34" charset="0"/>
              </a:rPr>
              <a:t>Population, </a:t>
            </a:r>
            <a:r>
              <a:rPr lang="en-US" dirty="0">
                <a:latin typeface="Arial" pitchFamily="34" charset="0"/>
                <a:cs typeface="Arial" pitchFamily="34" charset="0"/>
              </a:rPr>
              <a:t>adults 18 </a:t>
            </a:r>
            <a:r>
              <a:rPr lang="en-US" dirty="0" smtClean="0">
                <a:latin typeface="Arial" pitchFamily="34" charset="0"/>
                <a:cs typeface="Arial" pitchFamily="34" charset="0"/>
              </a:rPr>
              <a:t>– 65 (millions)</a:t>
            </a:r>
            <a:endParaRPr lang="en-US" dirty="0">
              <a:latin typeface="Arial" pitchFamily="34" charset="0"/>
              <a:cs typeface="Arial" pitchFamily="34" charset="0"/>
            </a:endParaRPr>
          </a:p>
        </c:rich>
      </c:tx>
      <c:layout/>
      <c:overlay val="0"/>
      <c:spPr>
        <a:solidFill>
          <a:schemeClr val="accent2"/>
        </a:solidFill>
      </c:spPr>
    </c:title>
    <c:autoTitleDeleted val="0"/>
    <c:view3D>
      <c:rotX val="75"/>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Population - adults 18 - 65</c:v>
                </c:pt>
              </c:strCache>
            </c:strRef>
          </c:tx>
          <c:dLbls>
            <c:dLbl>
              <c:idx val="0"/>
              <c:layout>
                <c:manualLayout>
                  <c:x val="-0.16870833333333332"/>
                  <c:y val="4.3006889763779529E-3"/>
                </c:manualLayout>
              </c:layout>
              <c:showLegendKey val="0"/>
              <c:showVal val="1"/>
              <c:showCatName val="0"/>
              <c:showSerName val="0"/>
              <c:showPercent val="0"/>
              <c:showBubbleSize val="0"/>
            </c:dLbl>
            <c:dLbl>
              <c:idx val="1"/>
              <c:layout>
                <c:manualLayout>
                  <c:x val="1.8199885170603676E-2"/>
                  <c:y val="-1.4246801181102362E-2"/>
                </c:manualLayout>
              </c:layout>
              <c:showLegendKey val="0"/>
              <c:showVal val="1"/>
              <c:showCatName val="0"/>
              <c:showSerName val="0"/>
              <c:showPercent val="0"/>
              <c:showBubbleSize val="0"/>
            </c:dLbl>
            <c:dLbl>
              <c:idx val="2"/>
              <c:layout>
                <c:manualLayout>
                  <c:x val="0.16370751312335957"/>
                  <c:y val="-2.205462598425197E-3"/>
                </c:manualLayout>
              </c:layout>
              <c:showLegendKey val="0"/>
              <c:showVal val="1"/>
              <c:showCatName val="0"/>
              <c:showSerName val="0"/>
              <c:showPercent val="0"/>
              <c:showBubbleSize val="0"/>
            </c:dLbl>
            <c:txPr>
              <a:bodyPr/>
              <a:lstStyle/>
              <a:p>
                <a:pPr>
                  <a:defRPr b="1">
                    <a:latin typeface="Arial" pitchFamily="34" charset="0"/>
                    <a:cs typeface="Arial" pitchFamily="34" charset="0"/>
                  </a:defRPr>
                </a:pPr>
                <a:endParaRPr lang="en-US"/>
              </a:p>
            </c:txPr>
            <c:showLegendKey val="0"/>
            <c:showVal val="0"/>
            <c:showCatName val="0"/>
            <c:showSerName val="0"/>
            <c:showPercent val="0"/>
            <c:showBubbleSize val="0"/>
          </c:dLbls>
          <c:cat>
            <c:strRef>
              <c:f>Sheet1!$A$2:$A$4</c:f>
              <c:strCache>
                <c:ptCount val="3"/>
                <c:pt idx="0">
                  <c:v>Italy</c:v>
                </c:pt>
                <c:pt idx="1">
                  <c:v>Norway</c:v>
                </c:pt>
                <c:pt idx="2">
                  <c:v>Poland</c:v>
                </c:pt>
              </c:strCache>
            </c:strRef>
          </c:cat>
          <c:val>
            <c:numRef>
              <c:f>Sheet1!$B$2:$B$4</c:f>
              <c:numCache>
                <c:formatCode>General</c:formatCode>
                <c:ptCount val="3"/>
                <c:pt idx="0">
                  <c:v>24.3</c:v>
                </c:pt>
                <c:pt idx="1">
                  <c:v>1.5</c:v>
                </c:pt>
                <c:pt idx="2">
                  <c:v>20.100000000000001</c:v>
                </c:pt>
              </c:numCache>
            </c:numRef>
          </c:val>
        </c:ser>
        <c:dLbls>
          <c:showLegendKey val="0"/>
          <c:showVal val="0"/>
          <c:showCatName val="0"/>
          <c:showSerName val="0"/>
          <c:showPercent val="0"/>
          <c:showBubbleSize val="0"/>
          <c:showLeaderLines val="1"/>
        </c:dLbls>
      </c:pie3DChart>
    </c:plotArea>
    <c:legend>
      <c:legendPos val="b"/>
      <c:layout/>
      <c:overlay val="0"/>
      <c:spPr>
        <a:ln>
          <a:solidFill>
            <a:schemeClr val="accent1"/>
          </a:solidFill>
        </a:ln>
      </c:spPr>
      <c:txPr>
        <a:bodyPr/>
        <a:lstStyle/>
        <a:p>
          <a:pPr>
            <a:defRPr>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59129770940794"/>
          <c:y val="1.0351987804064364E-2"/>
          <c:w val="0.83226204832504047"/>
          <c:h val="0.86075700542888101"/>
        </c:manualLayout>
      </c:layout>
      <c:barChart>
        <c:barDir val="bar"/>
        <c:grouping val="percentStacked"/>
        <c:varyColors val="0"/>
        <c:ser>
          <c:idx val="0"/>
          <c:order val="0"/>
          <c:tx>
            <c:strRef>
              <c:f>'Website usage'!$M$174</c:f>
              <c:strCache>
                <c:ptCount val="1"/>
                <c:pt idx="0">
                  <c:v>Longer ago/Never</c:v>
                </c:pt>
              </c:strCache>
            </c:strRef>
          </c:tx>
          <c:spPr>
            <a:solidFill>
              <a:schemeClr val="bg1">
                <a:lumMod val="50000"/>
              </a:schemeClr>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chemeClr val="bg1"/>
                    </a:solidFill>
                  </a:defRPr>
                </a:pPr>
                <a:endParaRPr lang="en-US"/>
              </a:p>
            </c:txPr>
            <c:dLblPos val="ctr"/>
            <c:showLegendKey val="0"/>
            <c:showVal val="1"/>
            <c:showCatName val="0"/>
            <c:showSerName val="0"/>
            <c:showPercent val="0"/>
            <c:showBubbleSize val="0"/>
            <c:showLeaderLines val="0"/>
          </c:dLbls>
          <c:cat>
            <c:strRef>
              <c:f>'Website usage'!$H$175:$H$181</c:f>
              <c:strCache>
                <c:ptCount val="7"/>
                <c:pt idx="0">
                  <c:v>Wikipedia</c:v>
                </c:pt>
                <c:pt idx="1">
                  <c:v>www.internetculturale.it</c:v>
                </c:pt>
                <c:pt idx="2">
                  <c:v>Google books</c:v>
                </c:pt>
                <c:pt idx="3">
                  <c:v>www.culturitalia.it</c:v>
                </c:pt>
                <c:pt idx="4">
                  <c:v>Europeana</c:v>
                </c:pt>
                <c:pt idx="5">
                  <c:v>Google Art Project</c:v>
                </c:pt>
                <c:pt idx="6">
                  <c:v>www.san.beniculturali.it/web/san/home</c:v>
                </c:pt>
              </c:strCache>
            </c:strRef>
          </c:cat>
          <c:val>
            <c:numRef>
              <c:f>'Website usage'!$M$175:$M$181</c:f>
              <c:numCache>
                <c:formatCode>0%</c:formatCode>
                <c:ptCount val="7"/>
                <c:pt idx="0">
                  <c:v>0.02</c:v>
                </c:pt>
                <c:pt idx="1">
                  <c:v>7.0000000000000007E-2</c:v>
                </c:pt>
                <c:pt idx="2">
                  <c:v>0.09</c:v>
                </c:pt>
                <c:pt idx="3">
                  <c:v>0.1</c:v>
                </c:pt>
                <c:pt idx="4">
                  <c:v>0.12</c:v>
                </c:pt>
                <c:pt idx="5">
                  <c:v>7.0000000000000007E-2</c:v>
                </c:pt>
                <c:pt idx="6">
                  <c:v>0.1</c:v>
                </c:pt>
              </c:numCache>
            </c:numRef>
          </c:val>
        </c:ser>
        <c:ser>
          <c:idx val="1"/>
          <c:order val="1"/>
          <c:tx>
            <c:strRef>
              <c:f>'Website usage'!$L$174</c:f>
              <c:strCache>
                <c:ptCount val="1"/>
                <c:pt idx="0">
                  <c:v>Past 6 months</c:v>
                </c:pt>
              </c:strCache>
            </c:strRef>
          </c:tx>
          <c:spPr>
            <a:solidFill>
              <a:srgbClr val="FFCC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rgbClr val="000000"/>
                    </a:solidFill>
                  </a:defRPr>
                </a:pPr>
                <a:endParaRPr lang="en-US"/>
              </a:p>
            </c:txPr>
            <c:showLegendKey val="0"/>
            <c:showVal val="1"/>
            <c:showCatName val="0"/>
            <c:showSerName val="0"/>
            <c:showPercent val="0"/>
            <c:showBubbleSize val="0"/>
            <c:showLeaderLines val="0"/>
          </c:dLbls>
          <c:cat>
            <c:strRef>
              <c:f>'Website usage'!$H$175:$H$181</c:f>
              <c:strCache>
                <c:ptCount val="7"/>
                <c:pt idx="0">
                  <c:v>Wikipedia</c:v>
                </c:pt>
                <c:pt idx="1">
                  <c:v>www.internetculturale.it</c:v>
                </c:pt>
                <c:pt idx="2">
                  <c:v>Google books</c:v>
                </c:pt>
                <c:pt idx="3">
                  <c:v>www.culturitalia.it</c:v>
                </c:pt>
                <c:pt idx="4">
                  <c:v>Europeana</c:v>
                </c:pt>
                <c:pt idx="5">
                  <c:v>Google Art Project</c:v>
                </c:pt>
                <c:pt idx="6">
                  <c:v>www.san.beniculturali.it/web/san/home</c:v>
                </c:pt>
              </c:strCache>
            </c:strRef>
          </c:cat>
          <c:val>
            <c:numRef>
              <c:f>'Website usage'!$L$175:$L$181</c:f>
              <c:numCache>
                <c:formatCode>0%</c:formatCode>
                <c:ptCount val="7"/>
                <c:pt idx="0">
                  <c:v>0.05</c:v>
                </c:pt>
                <c:pt idx="1">
                  <c:v>0.15</c:v>
                </c:pt>
                <c:pt idx="2">
                  <c:v>0.16</c:v>
                </c:pt>
                <c:pt idx="3">
                  <c:v>0.16</c:v>
                </c:pt>
                <c:pt idx="4">
                  <c:v>0.15</c:v>
                </c:pt>
                <c:pt idx="5">
                  <c:v>0.22</c:v>
                </c:pt>
                <c:pt idx="6">
                  <c:v>0.19</c:v>
                </c:pt>
              </c:numCache>
            </c:numRef>
          </c:val>
        </c:ser>
        <c:ser>
          <c:idx val="2"/>
          <c:order val="2"/>
          <c:tx>
            <c:strRef>
              <c:f>'Website usage'!$K$174</c:f>
              <c:strCache>
                <c:ptCount val="1"/>
                <c:pt idx="0">
                  <c:v>Past 4 weeks</c:v>
                </c:pt>
              </c:strCache>
            </c:strRef>
          </c:tx>
          <c:spPr>
            <a:solidFill>
              <a:srgbClr val="FF66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chemeClr val="bg1"/>
                    </a:solidFill>
                  </a:defRPr>
                </a:pPr>
                <a:endParaRPr lang="en-US"/>
              </a:p>
            </c:txPr>
            <c:showLegendKey val="0"/>
            <c:showVal val="1"/>
            <c:showCatName val="0"/>
            <c:showSerName val="0"/>
            <c:showPercent val="0"/>
            <c:showBubbleSize val="0"/>
            <c:showLeaderLines val="0"/>
          </c:dLbls>
          <c:cat>
            <c:strRef>
              <c:f>'Website usage'!$H$175:$H$181</c:f>
              <c:strCache>
                <c:ptCount val="7"/>
                <c:pt idx="0">
                  <c:v>Wikipedia</c:v>
                </c:pt>
                <c:pt idx="1">
                  <c:v>www.internetculturale.it</c:v>
                </c:pt>
                <c:pt idx="2">
                  <c:v>Google books</c:v>
                </c:pt>
                <c:pt idx="3">
                  <c:v>www.culturitalia.it</c:v>
                </c:pt>
                <c:pt idx="4">
                  <c:v>Europeana</c:v>
                </c:pt>
                <c:pt idx="5">
                  <c:v>Google Art Project</c:v>
                </c:pt>
                <c:pt idx="6">
                  <c:v>www.san.beniculturali.it/web/san/home</c:v>
                </c:pt>
              </c:strCache>
            </c:strRef>
          </c:cat>
          <c:val>
            <c:numRef>
              <c:f>'Website usage'!$K$175:$K$181</c:f>
              <c:numCache>
                <c:formatCode>0%</c:formatCode>
                <c:ptCount val="7"/>
                <c:pt idx="0">
                  <c:v>0.11</c:v>
                </c:pt>
                <c:pt idx="1">
                  <c:v>0.33</c:v>
                </c:pt>
                <c:pt idx="2">
                  <c:v>0.27</c:v>
                </c:pt>
                <c:pt idx="3">
                  <c:v>0.35</c:v>
                </c:pt>
                <c:pt idx="4">
                  <c:v>0.17</c:v>
                </c:pt>
                <c:pt idx="5">
                  <c:v>0.28000000000000003</c:v>
                </c:pt>
                <c:pt idx="6">
                  <c:v>0.38</c:v>
                </c:pt>
              </c:numCache>
            </c:numRef>
          </c:val>
        </c:ser>
        <c:ser>
          <c:idx val="3"/>
          <c:order val="3"/>
          <c:tx>
            <c:strRef>
              <c:f>'Website usage'!$J$174</c:f>
              <c:strCache>
                <c:ptCount val="1"/>
                <c:pt idx="0">
                  <c:v>Past 7 days</c:v>
                </c:pt>
              </c:strCache>
            </c:strRef>
          </c:tx>
          <c:spPr>
            <a:solidFill>
              <a:srgbClr val="FF00FF"/>
            </a:solidFill>
            <a:ln>
              <a:noFill/>
            </a:ln>
            <a:effectLst/>
          </c:spPr>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cat>
            <c:strRef>
              <c:f>'Website usage'!$H$175:$H$181</c:f>
              <c:strCache>
                <c:ptCount val="7"/>
                <c:pt idx="0">
                  <c:v>Wikipedia</c:v>
                </c:pt>
                <c:pt idx="1">
                  <c:v>www.internetculturale.it</c:v>
                </c:pt>
                <c:pt idx="2">
                  <c:v>Google books</c:v>
                </c:pt>
                <c:pt idx="3">
                  <c:v>www.culturitalia.it</c:v>
                </c:pt>
                <c:pt idx="4">
                  <c:v>Europeana</c:v>
                </c:pt>
                <c:pt idx="5">
                  <c:v>Google Art Project</c:v>
                </c:pt>
                <c:pt idx="6">
                  <c:v>www.san.beniculturali.it/web/san/home</c:v>
                </c:pt>
              </c:strCache>
            </c:strRef>
          </c:cat>
          <c:val>
            <c:numRef>
              <c:f>'Website usage'!$J$175:$J$181</c:f>
              <c:numCache>
                <c:formatCode>0%</c:formatCode>
                <c:ptCount val="7"/>
                <c:pt idx="0">
                  <c:v>0.33</c:v>
                </c:pt>
                <c:pt idx="1">
                  <c:v>0.32</c:v>
                </c:pt>
                <c:pt idx="2">
                  <c:v>0.33</c:v>
                </c:pt>
                <c:pt idx="3">
                  <c:v>0.28999999999999998</c:v>
                </c:pt>
                <c:pt idx="4">
                  <c:v>0.3</c:v>
                </c:pt>
                <c:pt idx="5">
                  <c:v>0.34</c:v>
                </c:pt>
                <c:pt idx="6">
                  <c:v>0.24</c:v>
                </c:pt>
              </c:numCache>
            </c:numRef>
          </c:val>
        </c:ser>
        <c:ser>
          <c:idx val="4"/>
          <c:order val="4"/>
          <c:tx>
            <c:strRef>
              <c:f>'Website usage'!$I$174</c:f>
              <c:strCache>
                <c:ptCount val="1"/>
                <c:pt idx="0">
                  <c:v>Yesterday</c:v>
                </c:pt>
              </c:strCache>
            </c:strRef>
          </c:tx>
          <c:spPr>
            <a:solidFill>
              <a:srgbClr val="800080"/>
            </a:solidFill>
            <a:ln>
              <a:noFill/>
            </a:ln>
            <a:effectLst/>
          </c:spPr>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'Website usage'!$H$175:$H$181</c:f>
              <c:strCache>
                <c:ptCount val="7"/>
                <c:pt idx="0">
                  <c:v>Wikipedia</c:v>
                </c:pt>
                <c:pt idx="1">
                  <c:v>www.internetculturale.it</c:v>
                </c:pt>
                <c:pt idx="2">
                  <c:v>Google books</c:v>
                </c:pt>
                <c:pt idx="3">
                  <c:v>www.culturitalia.it</c:v>
                </c:pt>
                <c:pt idx="4">
                  <c:v>Europeana</c:v>
                </c:pt>
                <c:pt idx="5">
                  <c:v>Google Art Project</c:v>
                </c:pt>
                <c:pt idx="6">
                  <c:v>www.san.beniculturali.it/web/san/home</c:v>
                </c:pt>
              </c:strCache>
            </c:strRef>
          </c:cat>
          <c:val>
            <c:numRef>
              <c:f>'Website usage'!$I$175:$I$181</c:f>
              <c:numCache>
                <c:formatCode>0%</c:formatCode>
                <c:ptCount val="7"/>
                <c:pt idx="0">
                  <c:v>0.49</c:v>
                </c:pt>
                <c:pt idx="1">
                  <c:v>0.12</c:v>
                </c:pt>
                <c:pt idx="2">
                  <c:v>0.15</c:v>
                </c:pt>
                <c:pt idx="3">
                  <c:v>0.1</c:v>
                </c:pt>
                <c:pt idx="4">
                  <c:v>0.26</c:v>
                </c:pt>
                <c:pt idx="5">
                  <c:v>0.1</c:v>
                </c:pt>
                <c:pt idx="6">
                  <c:v>0.08</c:v>
                </c:pt>
              </c:numCache>
            </c:numRef>
          </c:val>
        </c:ser>
        <c:dLbls>
          <c:showLegendKey val="0"/>
          <c:showVal val="0"/>
          <c:showCatName val="0"/>
          <c:showSerName val="0"/>
          <c:showPercent val="0"/>
          <c:showBubbleSize val="0"/>
        </c:dLbls>
        <c:gapWidth val="50"/>
        <c:overlap val="100"/>
        <c:axId val="28891776"/>
        <c:axId val="29249920"/>
      </c:barChart>
      <c:catAx>
        <c:axId val="28891776"/>
        <c:scaling>
          <c:orientation val="maxMin"/>
        </c:scaling>
        <c:delete val="1"/>
        <c:axPos val="l"/>
        <c:numFmt formatCode="General" sourceLinked="1"/>
        <c:majorTickMark val="none"/>
        <c:minorTickMark val="none"/>
        <c:tickLblPos val="nextTo"/>
        <c:crossAx val="29249920"/>
        <c:crosses val="autoZero"/>
        <c:auto val="1"/>
        <c:lblAlgn val="ctr"/>
        <c:lblOffset val="100"/>
        <c:noMultiLvlLbl val="0"/>
      </c:catAx>
      <c:valAx>
        <c:axId val="29249920"/>
        <c:scaling>
          <c:orientation val="minMax"/>
          <c:max val="1"/>
          <c:min val="0"/>
        </c:scaling>
        <c:delete val="1"/>
        <c:axPos val="t"/>
        <c:numFmt formatCode="0%" sourceLinked="1"/>
        <c:majorTickMark val="out"/>
        <c:minorTickMark val="none"/>
        <c:tickLblPos val="none"/>
        <c:crossAx val="28891776"/>
        <c:crosses val="autoZero"/>
        <c:crossBetween val="between"/>
      </c:valAx>
      <c:spPr>
        <a:noFill/>
        <a:ln w="25400">
          <a:noFill/>
        </a:ln>
      </c:spPr>
    </c:plotArea>
    <c:legend>
      <c:legendPos val="r"/>
      <c:layout>
        <c:manualLayout>
          <c:xMode val="edge"/>
          <c:yMode val="edge"/>
          <c:x val="0.15602712884029993"/>
          <c:y val="0.88111775252198787"/>
          <c:w val="0.8439728711597001"/>
          <c:h val="9.0513461072915316E-2"/>
        </c:manualLayout>
      </c:layout>
      <c:overlay val="0"/>
      <c:txPr>
        <a:bodyPr/>
        <a:lstStyle/>
        <a:p>
          <a:pPr>
            <a:defRPr lang="nl-BE">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59129770940794"/>
          <c:y val="1.0351987804064364E-2"/>
          <c:w val="0.83226204832504047"/>
          <c:h val="0.86075700542888101"/>
        </c:manualLayout>
      </c:layout>
      <c:barChart>
        <c:barDir val="col"/>
        <c:grouping val="clustered"/>
        <c:varyColors val="0"/>
        <c:ser>
          <c:idx val="1"/>
          <c:order val="0"/>
          <c:tx>
            <c:strRef>
              <c:f>'Website usage'!$C$226</c:f>
              <c:strCache>
                <c:ptCount val="1"/>
                <c:pt idx="0">
                  <c:v>Wave 1</c:v>
                </c:pt>
              </c:strCache>
            </c:strRef>
          </c:tx>
          <c:spPr>
            <a:solidFill>
              <a:srgbClr val="800080"/>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rgbClr val="000000"/>
                    </a:solidFill>
                  </a:defRPr>
                </a:pPr>
                <a:endParaRPr lang="en-US"/>
              </a:p>
            </c:txPr>
            <c:showLegendKey val="0"/>
            <c:showVal val="1"/>
            <c:showCatName val="0"/>
            <c:showSerName val="0"/>
            <c:showPercent val="0"/>
            <c:showBubbleSize val="0"/>
            <c:showLeaderLines val="0"/>
          </c:dLbls>
          <c:cat>
            <c:strRef>
              <c:f>'Website usage'!$A$227:$A$233</c:f>
              <c:strCache>
                <c:ptCount val="7"/>
                <c:pt idx="0">
                  <c:v>Europeana</c:v>
                </c:pt>
                <c:pt idx="1">
                  <c:v>www.internetculturale.it</c:v>
                </c:pt>
                <c:pt idx="2">
                  <c:v>www.san.beniculturali.it/web/san/home</c:v>
                </c:pt>
                <c:pt idx="3">
                  <c:v>www.culturitalia.it</c:v>
                </c:pt>
                <c:pt idx="4">
                  <c:v>Google Art Project</c:v>
                </c:pt>
                <c:pt idx="5">
                  <c:v>Google books</c:v>
                </c:pt>
                <c:pt idx="6">
                  <c:v>Wikipedia</c:v>
                </c:pt>
              </c:strCache>
            </c:strRef>
          </c:cat>
          <c:val>
            <c:numRef>
              <c:f>'Website usage'!$C$227:$C$233</c:f>
              <c:numCache>
                <c:formatCode>0%</c:formatCode>
                <c:ptCount val="7"/>
                <c:pt idx="0">
                  <c:v>0.10852713178294573</c:v>
                </c:pt>
                <c:pt idx="1">
                  <c:v>8.9147286821705432E-2</c:v>
                </c:pt>
                <c:pt idx="2">
                  <c:v>0.11627906976744186</c:v>
                </c:pt>
                <c:pt idx="3">
                  <c:v>0.15503875968992248</c:v>
                </c:pt>
                <c:pt idx="4">
                  <c:v>0.19186046511627908</c:v>
                </c:pt>
                <c:pt idx="5">
                  <c:v>0.39922480620155038</c:v>
                </c:pt>
                <c:pt idx="6">
                  <c:v>0.72868217054263562</c:v>
                </c:pt>
              </c:numCache>
            </c:numRef>
          </c:val>
        </c:ser>
        <c:ser>
          <c:idx val="0"/>
          <c:order val="1"/>
          <c:tx>
            <c:strRef>
              <c:f>'Website usage'!$B$226</c:f>
              <c:strCache>
                <c:ptCount val="1"/>
                <c:pt idx="0">
                  <c:v>Wave 2</c:v>
                </c:pt>
              </c:strCache>
            </c:strRef>
          </c:tx>
          <c:spPr>
            <a:solidFill>
              <a:srgbClr val="FF33CC"/>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ysClr val="windowText" lastClr="000000"/>
                    </a:solidFill>
                  </a:defRPr>
                </a:pPr>
                <a:endParaRPr lang="en-US"/>
              </a:p>
            </c:txPr>
            <c:dLblPos val="outEnd"/>
            <c:showLegendKey val="0"/>
            <c:showVal val="1"/>
            <c:showCatName val="0"/>
            <c:showSerName val="0"/>
            <c:showPercent val="0"/>
            <c:showBubbleSize val="0"/>
            <c:showLeaderLines val="0"/>
          </c:dLbls>
          <c:cat>
            <c:strRef>
              <c:f>'Website usage'!$A$227:$A$233</c:f>
              <c:strCache>
                <c:ptCount val="7"/>
                <c:pt idx="0">
                  <c:v>Europeana</c:v>
                </c:pt>
                <c:pt idx="1">
                  <c:v>www.internetculturale.it</c:v>
                </c:pt>
                <c:pt idx="2">
                  <c:v>www.san.beniculturali.it/web/san/home</c:v>
                </c:pt>
                <c:pt idx="3">
                  <c:v>www.culturitalia.it</c:v>
                </c:pt>
                <c:pt idx="4">
                  <c:v>Google Art Project</c:v>
                </c:pt>
                <c:pt idx="5">
                  <c:v>Google books</c:v>
                </c:pt>
                <c:pt idx="6">
                  <c:v>Wikipedia</c:v>
                </c:pt>
              </c:strCache>
            </c:strRef>
          </c:cat>
          <c:val>
            <c:numRef>
              <c:f>'Website usage'!$B$227:$B$233</c:f>
              <c:numCache>
                <c:formatCode>0%</c:formatCode>
                <c:ptCount val="7"/>
                <c:pt idx="0">
                  <c:v>7.4431372549019603E-2</c:v>
                </c:pt>
                <c:pt idx="1">
                  <c:v>0.14494117647058824</c:v>
                </c:pt>
                <c:pt idx="2">
                  <c:v>0.16333333333333333</c:v>
                </c:pt>
                <c:pt idx="3">
                  <c:v>0.19298039215686275</c:v>
                </c:pt>
                <c:pt idx="4">
                  <c:v>0.21458823529411764</c:v>
                </c:pt>
                <c:pt idx="5">
                  <c:v>0.38970588235294118</c:v>
                </c:pt>
                <c:pt idx="6">
                  <c:v>0.78411764705882359</c:v>
                </c:pt>
              </c:numCache>
            </c:numRef>
          </c:val>
        </c:ser>
        <c:dLbls>
          <c:showLegendKey val="0"/>
          <c:showVal val="0"/>
          <c:showCatName val="0"/>
          <c:showSerName val="0"/>
          <c:showPercent val="0"/>
          <c:showBubbleSize val="0"/>
        </c:dLbls>
        <c:gapWidth val="50"/>
        <c:axId val="29015424"/>
        <c:axId val="20907136"/>
      </c:barChart>
      <c:catAx>
        <c:axId val="29015424"/>
        <c:scaling>
          <c:orientation val="maxMin"/>
        </c:scaling>
        <c:delete val="0"/>
        <c:axPos val="b"/>
        <c:numFmt formatCode="General" sourceLinked="1"/>
        <c:majorTickMark val="out"/>
        <c:minorTickMark val="none"/>
        <c:tickLblPos val="nextTo"/>
        <c:txPr>
          <a:bodyPr/>
          <a:lstStyle/>
          <a:p>
            <a:pPr>
              <a:defRPr sz="1000">
                <a:solidFill>
                  <a:sysClr val="windowText" lastClr="000000"/>
                </a:solidFill>
              </a:defRPr>
            </a:pPr>
            <a:endParaRPr lang="en-US"/>
          </a:p>
        </c:txPr>
        <c:crossAx val="20907136"/>
        <c:crosses val="autoZero"/>
        <c:auto val="1"/>
        <c:lblAlgn val="ctr"/>
        <c:lblOffset val="100"/>
        <c:noMultiLvlLbl val="0"/>
      </c:catAx>
      <c:valAx>
        <c:axId val="20907136"/>
        <c:scaling>
          <c:orientation val="minMax"/>
          <c:max val="1"/>
          <c:min val="0"/>
        </c:scaling>
        <c:delete val="1"/>
        <c:axPos val="r"/>
        <c:numFmt formatCode="0%" sourceLinked="1"/>
        <c:majorTickMark val="out"/>
        <c:minorTickMark val="none"/>
        <c:tickLblPos val="none"/>
        <c:crossAx val="29015424"/>
        <c:crosses val="autoZero"/>
        <c:crossBetween val="between"/>
      </c:valAx>
      <c:spPr>
        <a:noFill/>
        <a:ln w="25400">
          <a:noFill/>
        </a:ln>
      </c:spPr>
    </c:plotArea>
    <c:legend>
      <c:legendPos val="r"/>
      <c:layout>
        <c:manualLayout>
          <c:xMode val="edge"/>
          <c:yMode val="edge"/>
          <c:x val="0.83789428027226598"/>
          <c:y val="4.7784651872270101E-2"/>
          <c:w val="0.16210571972773408"/>
          <c:h val="0.25422397547775299"/>
        </c:manualLayout>
      </c:layout>
      <c:overlay val="0"/>
      <c:txPr>
        <a:bodyPr/>
        <a:lstStyle/>
        <a:p>
          <a:pPr>
            <a:defRPr lang="nl-BE" sz="1000">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59129770940794"/>
          <c:y val="1.0351987804064364E-2"/>
          <c:w val="0.83226204832504047"/>
          <c:h val="0.85683073222504458"/>
        </c:manualLayout>
      </c:layout>
      <c:barChart>
        <c:barDir val="bar"/>
        <c:grouping val="percentStacked"/>
        <c:varyColors val="0"/>
        <c:ser>
          <c:idx val="1"/>
          <c:order val="0"/>
          <c:tx>
            <c:strRef>
              <c:f>'Future usage'!$J$136</c:f>
              <c:strCache>
                <c:ptCount val="1"/>
                <c:pt idx="0">
                  <c:v>Not at all likely</c:v>
                </c:pt>
              </c:strCache>
            </c:strRef>
          </c:tx>
          <c:spPr>
            <a:solidFill>
              <a:schemeClr val="bg1">
                <a:lumMod val="50000"/>
              </a:schemeClr>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800" b="0">
                    <a:solidFill>
                      <a:srgbClr val="000000"/>
                    </a:solidFill>
                  </a:defRPr>
                </a:pPr>
                <a:endParaRPr lang="en-US"/>
              </a:p>
            </c:txPr>
            <c:showLegendKey val="0"/>
            <c:showVal val="1"/>
            <c:showCatName val="0"/>
            <c:showSerName val="0"/>
            <c:showPercent val="0"/>
            <c:showBubbleSize val="0"/>
            <c:showLeaderLines val="0"/>
          </c:dLbls>
          <c:cat>
            <c:strRef>
              <c:f>'Future usage'!$F$137:$F$143</c:f>
              <c:strCache>
                <c:ptCount val="7"/>
                <c:pt idx="0">
                  <c:v>Wikipedia</c:v>
                </c:pt>
                <c:pt idx="1">
                  <c:v>Google Art Project</c:v>
                </c:pt>
                <c:pt idx="2">
                  <c:v>Google books</c:v>
                </c:pt>
                <c:pt idx="3">
                  <c:v>www.internetculturale.it</c:v>
                </c:pt>
                <c:pt idx="4">
                  <c:v>www.culturitalia.it</c:v>
                </c:pt>
                <c:pt idx="5">
                  <c:v>Europeana</c:v>
                </c:pt>
                <c:pt idx="6">
                  <c:v>www.san.beniculturali.it</c:v>
                </c:pt>
              </c:strCache>
            </c:strRef>
          </c:cat>
          <c:val>
            <c:numRef>
              <c:f>'Future usage'!$J$137:$J$143</c:f>
              <c:numCache>
                <c:formatCode>0%</c:formatCode>
                <c:ptCount val="7"/>
                <c:pt idx="0">
                  <c:v>0.01</c:v>
                </c:pt>
                <c:pt idx="1">
                  <c:v>0.02</c:v>
                </c:pt>
                <c:pt idx="2">
                  <c:v>0.01</c:v>
                </c:pt>
                <c:pt idx="3">
                  <c:v>0.02</c:v>
                </c:pt>
                <c:pt idx="4">
                  <c:v>0.02</c:v>
                </c:pt>
                <c:pt idx="5">
                  <c:v>0.04</c:v>
                </c:pt>
                <c:pt idx="6">
                  <c:v>0.01</c:v>
                </c:pt>
              </c:numCache>
            </c:numRef>
          </c:val>
        </c:ser>
        <c:ser>
          <c:idx val="2"/>
          <c:order val="1"/>
          <c:tx>
            <c:strRef>
              <c:f>'Future usage'!$I$136</c:f>
              <c:strCache>
                <c:ptCount val="1"/>
                <c:pt idx="0">
                  <c:v>Not very likely</c:v>
                </c:pt>
              </c:strCache>
            </c:strRef>
          </c:tx>
          <c:spPr>
            <a:solidFill>
              <a:srgbClr val="FF99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800" b="1">
                    <a:solidFill>
                      <a:schemeClr val="bg1"/>
                    </a:solidFill>
                  </a:defRPr>
                </a:pPr>
                <a:endParaRPr lang="en-US"/>
              </a:p>
            </c:txPr>
            <c:showLegendKey val="0"/>
            <c:showVal val="1"/>
            <c:showCatName val="0"/>
            <c:showSerName val="0"/>
            <c:showPercent val="0"/>
            <c:showBubbleSize val="0"/>
            <c:showLeaderLines val="0"/>
          </c:dLbls>
          <c:cat>
            <c:strRef>
              <c:f>'Future usage'!$F$137:$F$143</c:f>
              <c:strCache>
                <c:ptCount val="7"/>
                <c:pt idx="0">
                  <c:v>Wikipedia</c:v>
                </c:pt>
                <c:pt idx="1">
                  <c:v>Google Art Project</c:v>
                </c:pt>
                <c:pt idx="2">
                  <c:v>Google books</c:v>
                </c:pt>
                <c:pt idx="3">
                  <c:v>www.internetculturale.it</c:v>
                </c:pt>
                <c:pt idx="4">
                  <c:v>www.culturitalia.it</c:v>
                </c:pt>
                <c:pt idx="5">
                  <c:v>Europeana</c:v>
                </c:pt>
                <c:pt idx="6">
                  <c:v>www.san.beniculturali.it</c:v>
                </c:pt>
              </c:strCache>
            </c:strRef>
          </c:cat>
          <c:val>
            <c:numRef>
              <c:f>'Future usage'!$I$137:$I$143</c:f>
              <c:numCache>
                <c:formatCode>0%</c:formatCode>
                <c:ptCount val="7"/>
                <c:pt idx="0">
                  <c:v>0.02</c:v>
                </c:pt>
                <c:pt idx="1">
                  <c:v>0.05</c:v>
                </c:pt>
                <c:pt idx="2">
                  <c:v>0.05</c:v>
                </c:pt>
                <c:pt idx="3">
                  <c:v>0.05</c:v>
                </c:pt>
                <c:pt idx="4">
                  <c:v>0.08</c:v>
                </c:pt>
                <c:pt idx="5">
                  <c:v>0.08</c:v>
                </c:pt>
                <c:pt idx="6">
                  <c:v>0.11</c:v>
                </c:pt>
              </c:numCache>
            </c:numRef>
          </c:val>
        </c:ser>
        <c:ser>
          <c:idx val="3"/>
          <c:order val="2"/>
          <c:tx>
            <c:strRef>
              <c:f>'Future usage'!$H$136</c:f>
              <c:strCache>
                <c:ptCount val="1"/>
                <c:pt idx="0">
                  <c:v>Quite likely</c:v>
                </c:pt>
              </c:strCache>
            </c:strRef>
          </c:tx>
          <c:spPr>
            <a:solidFill>
              <a:srgbClr val="FF66FF"/>
            </a:solidFill>
            <a:ln>
              <a:noFill/>
            </a:ln>
            <a:effectLst/>
          </c:spPr>
          <c:invertIfNegative val="0"/>
          <c:dLbls>
            <c:txPr>
              <a:bodyPr/>
              <a:lstStyle/>
              <a:p>
                <a:pPr>
                  <a:defRPr sz="800">
                    <a:solidFill>
                      <a:sysClr val="windowText" lastClr="000000"/>
                    </a:solidFill>
                  </a:defRPr>
                </a:pPr>
                <a:endParaRPr lang="en-US"/>
              </a:p>
            </c:txPr>
            <c:showLegendKey val="0"/>
            <c:showVal val="1"/>
            <c:showCatName val="0"/>
            <c:showSerName val="0"/>
            <c:showPercent val="0"/>
            <c:showBubbleSize val="0"/>
            <c:showLeaderLines val="0"/>
          </c:dLbls>
          <c:cat>
            <c:strRef>
              <c:f>'Future usage'!$F$137:$F$143</c:f>
              <c:strCache>
                <c:ptCount val="7"/>
                <c:pt idx="0">
                  <c:v>Wikipedia</c:v>
                </c:pt>
                <c:pt idx="1">
                  <c:v>Google Art Project</c:v>
                </c:pt>
                <c:pt idx="2">
                  <c:v>Google books</c:v>
                </c:pt>
                <c:pt idx="3">
                  <c:v>www.internetculturale.it</c:v>
                </c:pt>
                <c:pt idx="4">
                  <c:v>www.culturitalia.it</c:v>
                </c:pt>
                <c:pt idx="5">
                  <c:v>Europeana</c:v>
                </c:pt>
                <c:pt idx="6">
                  <c:v>www.san.beniculturali.it</c:v>
                </c:pt>
              </c:strCache>
            </c:strRef>
          </c:cat>
          <c:val>
            <c:numRef>
              <c:f>'Future usage'!$H$137:$H$143</c:f>
              <c:numCache>
                <c:formatCode>0%</c:formatCode>
                <c:ptCount val="7"/>
                <c:pt idx="0">
                  <c:v>0.2</c:v>
                </c:pt>
                <c:pt idx="1">
                  <c:v>0.4</c:v>
                </c:pt>
                <c:pt idx="2">
                  <c:v>0.37</c:v>
                </c:pt>
                <c:pt idx="3">
                  <c:v>0.4</c:v>
                </c:pt>
                <c:pt idx="4">
                  <c:v>0.4</c:v>
                </c:pt>
                <c:pt idx="5">
                  <c:v>0.25</c:v>
                </c:pt>
                <c:pt idx="6">
                  <c:v>0.31</c:v>
                </c:pt>
              </c:numCache>
            </c:numRef>
          </c:val>
        </c:ser>
        <c:ser>
          <c:idx val="4"/>
          <c:order val="3"/>
          <c:tx>
            <c:strRef>
              <c:f>'Future usage'!$G$136</c:f>
              <c:strCache>
                <c:ptCount val="1"/>
                <c:pt idx="0">
                  <c:v>Very likely</c:v>
                </c:pt>
              </c:strCache>
            </c:strRef>
          </c:tx>
          <c:spPr>
            <a:solidFill>
              <a:srgbClr val="FF33CC"/>
            </a:solidFill>
            <a:effectLst/>
          </c:spPr>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cat>
            <c:strRef>
              <c:f>'Future usage'!$F$137:$F$143</c:f>
              <c:strCache>
                <c:ptCount val="7"/>
                <c:pt idx="0">
                  <c:v>Wikipedia</c:v>
                </c:pt>
                <c:pt idx="1">
                  <c:v>Google Art Project</c:v>
                </c:pt>
                <c:pt idx="2">
                  <c:v>Google books</c:v>
                </c:pt>
                <c:pt idx="3">
                  <c:v>www.internetculturale.it</c:v>
                </c:pt>
                <c:pt idx="4">
                  <c:v>www.culturitalia.it</c:v>
                </c:pt>
                <c:pt idx="5">
                  <c:v>Europeana</c:v>
                </c:pt>
                <c:pt idx="6">
                  <c:v>www.san.beniculturali.it</c:v>
                </c:pt>
              </c:strCache>
            </c:strRef>
          </c:cat>
          <c:val>
            <c:numRef>
              <c:f>'Future usage'!$G$137:$G$143</c:f>
              <c:numCache>
                <c:formatCode>0%</c:formatCode>
                <c:ptCount val="7"/>
                <c:pt idx="0">
                  <c:v>0.77</c:v>
                </c:pt>
                <c:pt idx="1">
                  <c:v>0.54</c:v>
                </c:pt>
                <c:pt idx="2">
                  <c:v>0.56999999999999995</c:v>
                </c:pt>
                <c:pt idx="3">
                  <c:v>0.52</c:v>
                </c:pt>
                <c:pt idx="4">
                  <c:v>0.5</c:v>
                </c:pt>
                <c:pt idx="5">
                  <c:v>0.63</c:v>
                </c:pt>
                <c:pt idx="6">
                  <c:v>0.56000000000000005</c:v>
                </c:pt>
              </c:numCache>
            </c:numRef>
          </c:val>
        </c:ser>
        <c:dLbls>
          <c:showLegendKey val="0"/>
          <c:showVal val="0"/>
          <c:showCatName val="0"/>
          <c:showSerName val="0"/>
          <c:showPercent val="0"/>
          <c:showBubbleSize val="0"/>
        </c:dLbls>
        <c:gapWidth val="50"/>
        <c:overlap val="100"/>
        <c:axId val="65257856"/>
        <c:axId val="65259392"/>
      </c:barChart>
      <c:catAx>
        <c:axId val="65257856"/>
        <c:scaling>
          <c:orientation val="maxMin"/>
        </c:scaling>
        <c:delete val="1"/>
        <c:axPos val="l"/>
        <c:numFmt formatCode="General" sourceLinked="1"/>
        <c:majorTickMark val="none"/>
        <c:minorTickMark val="none"/>
        <c:tickLblPos val="nextTo"/>
        <c:crossAx val="65259392"/>
        <c:crosses val="autoZero"/>
        <c:auto val="1"/>
        <c:lblAlgn val="ctr"/>
        <c:lblOffset val="100"/>
        <c:noMultiLvlLbl val="0"/>
      </c:catAx>
      <c:valAx>
        <c:axId val="65259392"/>
        <c:scaling>
          <c:orientation val="minMax"/>
          <c:max val="1"/>
          <c:min val="0"/>
        </c:scaling>
        <c:delete val="1"/>
        <c:axPos val="t"/>
        <c:numFmt formatCode="0%" sourceLinked="1"/>
        <c:majorTickMark val="out"/>
        <c:minorTickMark val="none"/>
        <c:tickLblPos val="none"/>
        <c:crossAx val="65257856"/>
        <c:crosses val="autoZero"/>
        <c:crossBetween val="between"/>
      </c:valAx>
      <c:spPr>
        <a:noFill/>
        <a:ln w="25400">
          <a:noFill/>
        </a:ln>
      </c:spPr>
    </c:plotArea>
    <c:legend>
      <c:legendPos val="r"/>
      <c:layout>
        <c:manualLayout>
          <c:xMode val="edge"/>
          <c:yMode val="edge"/>
          <c:x val="0.19671541986619703"/>
          <c:y val="0.84216531952073626"/>
          <c:w val="0.78287946348713844"/>
          <c:h val="0.14899294749959968"/>
        </c:manualLayout>
      </c:layout>
      <c:overlay val="0"/>
      <c:txPr>
        <a:bodyPr/>
        <a:lstStyle/>
        <a:p>
          <a:pPr>
            <a:defRPr lang="nl-BE" sz="900">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259129770940794"/>
          <c:y val="1.0351987804064364E-2"/>
          <c:w val="0.83226204832504047"/>
          <c:h val="0.86075700542888101"/>
        </c:manualLayout>
      </c:layout>
      <c:barChart>
        <c:barDir val="col"/>
        <c:grouping val="clustered"/>
        <c:varyColors val="0"/>
        <c:ser>
          <c:idx val="0"/>
          <c:order val="0"/>
          <c:tx>
            <c:strRef>
              <c:f>'Future usage'!$H$157</c:f>
              <c:strCache>
                <c:ptCount val="1"/>
                <c:pt idx="0">
                  <c:v>Wave 1</c:v>
                </c:pt>
              </c:strCache>
            </c:strRef>
          </c:tx>
          <c:spPr>
            <a:solidFill>
              <a:srgbClr val="7030A0"/>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ysClr val="windowText" lastClr="000000"/>
                    </a:solidFill>
                  </a:defRPr>
                </a:pPr>
                <a:endParaRPr lang="en-US"/>
              </a:p>
            </c:txPr>
            <c:dLblPos val="outEnd"/>
            <c:showLegendKey val="0"/>
            <c:showVal val="1"/>
            <c:showCatName val="0"/>
            <c:showSerName val="0"/>
            <c:showPercent val="0"/>
            <c:showBubbleSize val="0"/>
            <c:showLeaderLines val="0"/>
          </c:dLbls>
          <c:cat>
            <c:strRef>
              <c:f>'Future usage'!$F$158:$F$164</c:f>
              <c:strCache>
                <c:ptCount val="7"/>
                <c:pt idx="0">
                  <c:v>Europeana</c:v>
                </c:pt>
                <c:pt idx="1">
                  <c:v>www.internetculturale.it</c:v>
                </c:pt>
                <c:pt idx="2">
                  <c:v>www.culturitalia.it</c:v>
                </c:pt>
                <c:pt idx="3">
                  <c:v>www.san.beniculturali.it</c:v>
                </c:pt>
                <c:pt idx="4">
                  <c:v>Google Art Project</c:v>
                </c:pt>
                <c:pt idx="5">
                  <c:v>Google books</c:v>
                </c:pt>
                <c:pt idx="6">
                  <c:v>Wikipedia</c:v>
                </c:pt>
              </c:strCache>
            </c:strRef>
          </c:cat>
          <c:val>
            <c:numRef>
              <c:f>'Future usage'!$H$158:$H$164</c:f>
              <c:numCache>
                <c:formatCode>0%</c:formatCode>
                <c:ptCount val="7"/>
                <c:pt idx="0">
                  <c:v>7.5581395348837205E-2</c:v>
                </c:pt>
                <c:pt idx="1">
                  <c:v>8.1395348837209308E-2</c:v>
                </c:pt>
                <c:pt idx="2">
                  <c:v>0.12984496124031009</c:v>
                </c:pt>
                <c:pt idx="3">
                  <c:v>8.7209302325581398E-2</c:v>
                </c:pt>
                <c:pt idx="4">
                  <c:v>0.13953488372093023</c:v>
                </c:pt>
                <c:pt idx="5">
                  <c:v>0.30232558139534882</c:v>
                </c:pt>
                <c:pt idx="6">
                  <c:v>0.62403100775193798</c:v>
                </c:pt>
              </c:numCache>
            </c:numRef>
          </c:val>
        </c:ser>
        <c:ser>
          <c:idx val="1"/>
          <c:order val="1"/>
          <c:tx>
            <c:strRef>
              <c:f>'Future usage'!$G$157</c:f>
              <c:strCache>
                <c:ptCount val="1"/>
                <c:pt idx="0">
                  <c:v>Wave 2</c:v>
                </c:pt>
              </c:strCache>
            </c:strRef>
          </c:tx>
          <c:spPr>
            <a:solidFill>
              <a:srgbClr val="FF33CC"/>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b="1">
                    <a:solidFill>
                      <a:srgbClr val="000000"/>
                    </a:solidFill>
                  </a:defRPr>
                </a:pPr>
                <a:endParaRPr lang="en-US"/>
              </a:p>
            </c:txPr>
            <c:showLegendKey val="0"/>
            <c:showVal val="1"/>
            <c:showCatName val="0"/>
            <c:showSerName val="0"/>
            <c:showPercent val="0"/>
            <c:showBubbleSize val="0"/>
            <c:showLeaderLines val="0"/>
          </c:dLbls>
          <c:cat>
            <c:strRef>
              <c:f>'Future usage'!$F$158:$F$164</c:f>
              <c:strCache>
                <c:ptCount val="7"/>
                <c:pt idx="0">
                  <c:v>Europeana</c:v>
                </c:pt>
                <c:pt idx="1">
                  <c:v>www.internetculturale.it</c:v>
                </c:pt>
                <c:pt idx="2">
                  <c:v>www.culturitalia.it</c:v>
                </c:pt>
                <c:pt idx="3">
                  <c:v>www.san.beniculturali.it</c:v>
                </c:pt>
                <c:pt idx="4">
                  <c:v>Google Art Project</c:v>
                </c:pt>
                <c:pt idx="5">
                  <c:v>Google books</c:v>
                </c:pt>
                <c:pt idx="6">
                  <c:v>Wikipedia</c:v>
                </c:pt>
              </c:strCache>
            </c:strRef>
          </c:cat>
          <c:val>
            <c:numRef>
              <c:f>'Future usage'!$G$158:$G$164</c:f>
              <c:numCache>
                <c:formatCode>0%</c:formatCode>
                <c:ptCount val="7"/>
                <c:pt idx="0">
                  <c:v>6.4705882352941183E-2</c:v>
                </c:pt>
                <c:pt idx="1">
                  <c:v>9.8039215686274508E-2</c:v>
                </c:pt>
                <c:pt idx="2">
                  <c:v>0.12941176470588237</c:v>
                </c:pt>
                <c:pt idx="3">
                  <c:v>0.13137254901960785</c:v>
                </c:pt>
                <c:pt idx="4">
                  <c:v>0.16078431372549021</c:v>
                </c:pt>
                <c:pt idx="5">
                  <c:v>0.29607843137254902</c:v>
                </c:pt>
                <c:pt idx="6">
                  <c:v>0.65294117647058825</c:v>
                </c:pt>
              </c:numCache>
            </c:numRef>
          </c:val>
        </c:ser>
        <c:dLbls>
          <c:showLegendKey val="0"/>
          <c:showVal val="0"/>
          <c:showCatName val="0"/>
          <c:showSerName val="0"/>
          <c:showPercent val="0"/>
          <c:showBubbleSize val="0"/>
        </c:dLbls>
        <c:gapWidth val="50"/>
        <c:axId val="69813376"/>
        <c:axId val="69814912"/>
      </c:barChart>
      <c:catAx>
        <c:axId val="69813376"/>
        <c:scaling>
          <c:orientation val="maxMin"/>
        </c:scaling>
        <c:delete val="0"/>
        <c:axPos val="b"/>
        <c:numFmt formatCode="General" sourceLinked="1"/>
        <c:majorTickMark val="out"/>
        <c:minorTickMark val="none"/>
        <c:tickLblPos val="nextTo"/>
        <c:txPr>
          <a:bodyPr/>
          <a:lstStyle/>
          <a:p>
            <a:pPr>
              <a:defRPr sz="1000">
                <a:solidFill>
                  <a:sysClr val="windowText" lastClr="000000"/>
                </a:solidFill>
              </a:defRPr>
            </a:pPr>
            <a:endParaRPr lang="en-US"/>
          </a:p>
        </c:txPr>
        <c:crossAx val="69814912"/>
        <c:crosses val="autoZero"/>
        <c:auto val="1"/>
        <c:lblAlgn val="ctr"/>
        <c:lblOffset val="100"/>
        <c:noMultiLvlLbl val="0"/>
      </c:catAx>
      <c:valAx>
        <c:axId val="69814912"/>
        <c:scaling>
          <c:orientation val="minMax"/>
          <c:max val="1"/>
          <c:min val="0"/>
        </c:scaling>
        <c:delete val="1"/>
        <c:axPos val="r"/>
        <c:numFmt formatCode="0%" sourceLinked="1"/>
        <c:majorTickMark val="out"/>
        <c:minorTickMark val="none"/>
        <c:tickLblPos val="none"/>
        <c:crossAx val="69813376"/>
        <c:crosses val="autoZero"/>
        <c:crossBetween val="between"/>
      </c:valAx>
      <c:spPr>
        <a:noFill/>
        <a:ln w="25400">
          <a:noFill/>
        </a:ln>
      </c:spPr>
    </c:plotArea>
    <c:legend>
      <c:legendPos val="r"/>
      <c:layout>
        <c:manualLayout>
          <c:xMode val="edge"/>
          <c:yMode val="edge"/>
          <c:x val="0.74372226198997848"/>
          <c:y val="4.7784651872270101E-2"/>
          <c:w val="0.16210566654374811"/>
          <c:h val="0.25422397547775299"/>
        </c:manualLayout>
      </c:layout>
      <c:overlay val="0"/>
      <c:txPr>
        <a:bodyPr/>
        <a:lstStyle/>
        <a:p>
          <a:pPr>
            <a:defRPr lang="nl-BE" sz="1000">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259129770940794"/>
          <c:y val="1.0351987804064364E-2"/>
          <c:w val="0.83226204832504047"/>
          <c:h val="0.80497306257770407"/>
        </c:manualLayout>
      </c:layout>
      <c:barChart>
        <c:barDir val="bar"/>
        <c:grouping val="percentStacked"/>
        <c:varyColors val="0"/>
        <c:ser>
          <c:idx val="4"/>
          <c:order val="0"/>
          <c:tx>
            <c:strRef>
              <c:f>'Attitudes towards europeana'!$P$72</c:f>
              <c:strCache>
                <c:ptCount val="1"/>
                <c:pt idx="0">
                  <c:v>Totally disagree 5</c:v>
                </c:pt>
              </c:strCache>
            </c:strRef>
          </c:tx>
          <c:spPr>
            <a:solidFill>
              <a:schemeClr val="bg1">
                <a:lumMod val="75000"/>
              </a:schemeClr>
            </a:solidFill>
            <a:effectLst/>
          </c:spPr>
          <c:invertIfNegative val="0"/>
          <c:dLbls>
            <c:txPr>
              <a:bodyPr/>
              <a:lstStyle/>
              <a:p>
                <a:pPr>
                  <a:defRPr sz="1050">
                    <a:solidFill>
                      <a:sysClr val="windowText" lastClr="000000"/>
                    </a:solidFill>
                  </a:defRPr>
                </a:pPr>
                <a:endParaRPr lang="en-US"/>
              </a:p>
            </c:txPr>
            <c:showLegendKey val="0"/>
            <c:showVal val="1"/>
            <c:showCatName val="0"/>
            <c:showSerName val="0"/>
            <c:showPercent val="0"/>
            <c:showBubbleSize val="0"/>
            <c:showLeaderLines val="0"/>
          </c:dLbls>
          <c:cat>
            <c:numRef>
              <c:f>'Attitudes towards europeana'!$J$74:$J$82</c:f>
              <c:numCache>
                <c:formatCode>General</c:formatCode>
                <c:ptCount val="9"/>
              </c:numCache>
            </c:numRef>
          </c:cat>
          <c:val>
            <c:numRef>
              <c:f>'Attitudes towards europeana'!$P$73:$P$77</c:f>
              <c:numCache>
                <c:formatCode>0%</c:formatCode>
                <c:ptCount val="5"/>
                <c:pt idx="0">
                  <c:v>0.05</c:v>
                </c:pt>
                <c:pt idx="1">
                  <c:v>0.05</c:v>
                </c:pt>
                <c:pt idx="2">
                  <c:v>0.05</c:v>
                </c:pt>
                <c:pt idx="3">
                  <c:v>0.05</c:v>
                </c:pt>
                <c:pt idx="4">
                  <c:v>0.05</c:v>
                </c:pt>
              </c:numCache>
            </c:numRef>
          </c:val>
        </c:ser>
        <c:ser>
          <c:idx val="3"/>
          <c:order val="1"/>
          <c:tx>
            <c:strRef>
              <c:f>'Attitudes towards europeana'!$O$72</c:f>
              <c:strCache>
                <c:ptCount val="1"/>
                <c:pt idx="0">
                  <c:v>Slightly disagree 4</c:v>
                </c:pt>
              </c:strCache>
            </c:strRef>
          </c:tx>
          <c:spPr>
            <a:solidFill>
              <a:schemeClr val="bg1">
                <a:lumMod val="50000"/>
              </a:schemeClr>
            </a:solidFill>
            <a:ln>
              <a:noFill/>
            </a:ln>
            <a:effectLst/>
          </c:spPr>
          <c:invertIfNegative val="0"/>
          <c:dLbls>
            <c:txPr>
              <a:bodyPr/>
              <a:lstStyle/>
              <a:p>
                <a:pPr>
                  <a:defRPr sz="1050">
                    <a:solidFill>
                      <a:sysClr val="windowText" lastClr="000000"/>
                    </a:solidFill>
                  </a:defRPr>
                </a:pPr>
                <a:endParaRPr lang="en-US"/>
              </a:p>
            </c:txPr>
            <c:showLegendKey val="0"/>
            <c:showVal val="1"/>
            <c:showCatName val="0"/>
            <c:showSerName val="0"/>
            <c:showPercent val="0"/>
            <c:showBubbleSize val="0"/>
            <c:showLeaderLines val="0"/>
          </c:dLbls>
          <c:cat>
            <c:numRef>
              <c:f>'Attitudes towards europeana'!$J$74:$J$82</c:f>
              <c:numCache>
                <c:formatCode>General</c:formatCode>
                <c:ptCount val="9"/>
              </c:numCache>
            </c:numRef>
          </c:cat>
          <c:val>
            <c:numRef>
              <c:f>'Attitudes towards europeana'!$O$73:$O$77</c:f>
              <c:numCache>
                <c:formatCode>0%</c:formatCode>
                <c:ptCount val="5"/>
                <c:pt idx="0">
                  <c:v>0.02</c:v>
                </c:pt>
                <c:pt idx="1">
                  <c:v>0.04</c:v>
                </c:pt>
                <c:pt idx="2">
                  <c:v>0.04</c:v>
                </c:pt>
                <c:pt idx="3">
                  <c:v>0.02</c:v>
                </c:pt>
                <c:pt idx="4">
                  <c:v>0.04</c:v>
                </c:pt>
              </c:numCache>
            </c:numRef>
          </c:val>
        </c:ser>
        <c:ser>
          <c:idx val="2"/>
          <c:order val="2"/>
          <c:tx>
            <c:strRef>
              <c:f>'Attitudes towards europeana'!$N$72</c:f>
              <c:strCache>
                <c:ptCount val="1"/>
                <c:pt idx="0">
                  <c:v>Neutral 3</c:v>
                </c:pt>
              </c:strCache>
            </c:strRef>
          </c:tx>
          <c:spPr>
            <a:solidFill>
              <a:srgbClr val="FFCC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1050" b="1">
                    <a:solidFill>
                      <a:sysClr val="windowText" lastClr="000000"/>
                    </a:solidFill>
                  </a:defRPr>
                </a:pPr>
                <a:endParaRPr lang="en-US"/>
              </a:p>
            </c:txPr>
            <c:showLegendKey val="0"/>
            <c:showVal val="1"/>
            <c:showCatName val="0"/>
            <c:showSerName val="0"/>
            <c:showPercent val="0"/>
            <c:showBubbleSize val="0"/>
            <c:showLeaderLines val="0"/>
          </c:dLbls>
          <c:cat>
            <c:numRef>
              <c:f>'Attitudes towards europeana'!$J$74:$J$82</c:f>
              <c:numCache>
                <c:formatCode>General</c:formatCode>
                <c:ptCount val="9"/>
              </c:numCache>
            </c:numRef>
          </c:cat>
          <c:val>
            <c:numRef>
              <c:f>'Attitudes towards europeana'!$N$73:$N$77</c:f>
              <c:numCache>
                <c:formatCode>0%</c:formatCode>
                <c:ptCount val="5"/>
                <c:pt idx="0">
                  <c:v>0.09</c:v>
                </c:pt>
                <c:pt idx="1">
                  <c:v>0.08</c:v>
                </c:pt>
                <c:pt idx="2">
                  <c:v>0.13</c:v>
                </c:pt>
                <c:pt idx="3">
                  <c:v>0.2</c:v>
                </c:pt>
                <c:pt idx="4">
                  <c:v>0.25</c:v>
                </c:pt>
              </c:numCache>
            </c:numRef>
          </c:val>
        </c:ser>
        <c:ser>
          <c:idx val="1"/>
          <c:order val="3"/>
          <c:tx>
            <c:strRef>
              <c:f>'Attitudes towards europeana'!$M$72</c:f>
              <c:strCache>
                <c:ptCount val="1"/>
                <c:pt idx="0">
                  <c:v>Slightly agree 2</c:v>
                </c:pt>
              </c:strCache>
            </c:strRef>
          </c:tx>
          <c:spPr>
            <a:solidFill>
              <a:srgbClr val="FF66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1050" b="1">
                    <a:solidFill>
                      <a:srgbClr val="000000"/>
                    </a:solidFill>
                  </a:defRPr>
                </a:pPr>
                <a:endParaRPr lang="en-US"/>
              </a:p>
            </c:txPr>
            <c:showLegendKey val="0"/>
            <c:showVal val="1"/>
            <c:showCatName val="0"/>
            <c:showSerName val="0"/>
            <c:showPercent val="0"/>
            <c:showBubbleSize val="0"/>
            <c:showLeaderLines val="0"/>
          </c:dLbls>
          <c:cat>
            <c:numRef>
              <c:f>'Attitudes towards europeana'!$J$74:$J$82</c:f>
              <c:numCache>
                <c:formatCode>General</c:formatCode>
                <c:ptCount val="9"/>
              </c:numCache>
            </c:numRef>
          </c:cat>
          <c:val>
            <c:numRef>
              <c:f>'Attitudes towards europeana'!$M$73:$M$77</c:f>
              <c:numCache>
                <c:formatCode>0%</c:formatCode>
                <c:ptCount val="5"/>
                <c:pt idx="0">
                  <c:v>0.48</c:v>
                </c:pt>
                <c:pt idx="1">
                  <c:v>0.42</c:v>
                </c:pt>
                <c:pt idx="2">
                  <c:v>0.42</c:v>
                </c:pt>
                <c:pt idx="3">
                  <c:v>0.33</c:v>
                </c:pt>
                <c:pt idx="4">
                  <c:v>0.39</c:v>
                </c:pt>
              </c:numCache>
            </c:numRef>
          </c:val>
        </c:ser>
        <c:ser>
          <c:idx val="0"/>
          <c:order val="4"/>
          <c:tx>
            <c:strRef>
              <c:f>'Attitudes towards europeana'!$L$72</c:f>
              <c:strCache>
                <c:ptCount val="1"/>
                <c:pt idx="0">
                  <c:v>Totally agree 1</c:v>
                </c:pt>
              </c:strCache>
            </c:strRef>
          </c:tx>
          <c:spPr>
            <a:solidFill>
              <a:srgbClr val="FF33CC"/>
            </a:solidFill>
            <a:effectLst/>
          </c:spPr>
          <c:invertIfNegative val="0"/>
          <c:dLbls>
            <c:txPr>
              <a:bodyPr/>
              <a:lstStyle/>
              <a:p>
                <a:pPr>
                  <a:defRPr sz="900">
                    <a:solidFill>
                      <a:sysClr val="windowText" lastClr="000000"/>
                    </a:solidFill>
                  </a:defRPr>
                </a:pPr>
                <a:endParaRPr lang="en-US"/>
              </a:p>
            </c:txPr>
            <c:showLegendKey val="0"/>
            <c:showVal val="1"/>
            <c:showCatName val="0"/>
            <c:showSerName val="0"/>
            <c:showPercent val="0"/>
            <c:showBubbleSize val="0"/>
            <c:showLeaderLines val="0"/>
          </c:dLbls>
          <c:cat>
            <c:numRef>
              <c:f>'Attitudes towards europeana'!$J$74:$J$82</c:f>
              <c:numCache>
                <c:formatCode>General</c:formatCode>
                <c:ptCount val="9"/>
              </c:numCache>
            </c:numRef>
          </c:cat>
          <c:val>
            <c:numRef>
              <c:f>'Attitudes towards europeana'!$L$73:$L$77</c:f>
              <c:numCache>
                <c:formatCode>0%</c:formatCode>
                <c:ptCount val="5"/>
                <c:pt idx="0">
                  <c:v>0.36</c:v>
                </c:pt>
                <c:pt idx="1">
                  <c:v>0.41</c:v>
                </c:pt>
                <c:pt idx="2">
                  <c:v>0.36</c:v>
                </c:pt>
                <c:pt idx="3">
                  <c:v>0.4</c:v>
                </c:pt>
                <c:pt idx="4">
                  <c:v>0.27</c:v>
                </c:pt>
              </c:numCache>
            </c:numRef>
          </c:val>
        </c:ser>
        <c:dLbls>
          <c:showLegendKey val="0"/>
          <c:showVal val="0"/>
          <c:showCatName val="0"/>
          <c:showSerName val="0"/>
          <c:showPercent val="0"/>
          <c:showBubbleSize val="0"/>
        </c:dLbls>
        <c:gapWidth val="50"/>
        <c:overlap val="100"/>
        <c:axId val="71376256"/>
        <c:axId val="71386240"/>
      </c:barChart>
      <c:catAx>
        <c:axId val="71376256"/>
        <c:scaling>
          <c:orientation val="maxMin"/>
        </c:scaling>
        <c:delete val="1"/>
        <c:axPos val="l"/>
        <c:numFmt formatCode="General" sourceLinked="1"/>
        <c:majorTickMark val="none"/>
        <c:minorTickMark val="none"/>
        <c:tickLblPos val="nextTo"/>
        <c:crossAx val="71386240"/>
        <c:crosses val="autoZero"/>
        <c:auto val="1"/>
        <c:lblAlgn val="ctr"/>
        <c:lblOffset val="100"/>
        <c:noMultiLvlLbl val="0"/>
      </c:catAx>
      <c:valAx>
        <c:axId val="71386240"/>
        <c:scaling>
          <c:orientation val="minMax"/>
          <c:max val="1"/>
          <c:min val="0"/>
        </c:scaling>
        <c:delete val="1"/>
        <c:axPos val="t"/>
        <c:numFmt formatCode="0%" sourceLinked="1"/>
        <c:majorTickMark val="out"/>
        <c:minorTickMark val="none"/>
        <c:tickLblPos val="none"/>
        <c:crossAx val="71376256"/>
        <c:crosses val="autoZero"/>
        <c:crossBetween val="between"/>
      </c:valAx>
      <c:spPr>
        <a:noFill/>
        <a:ln w="25400">
          <a:noFill/>
        </a:ln>
      </c:spPr>
    </c:plotArea>
    <c:legend>
      <c:legendPos val="r"/>
      <c:layout>
        <c:manualLayout>
          <c:xMode val="edge"/>
          <c:yMode val="edge"/>
          <c:x val="0.18248429912803651"/>
          <c:y val="0.83705018380029783"/>
          <c:w val="0.81439584728022363"/>
          <c:h val="0.14899293357561075"/>
        </c:manualLayout>
      </c:layout>
      <c:overlay val="0"/>
      <c:txPr>
        <a:bodyPr/>
        <a:lstStyle/>
        <a:p>
          <a:pPr>
            <a:defRPr lang="nl-BE" sz="900">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702083333333336"/>
          <c:y val="0"/>
        </c:manualLayout>
      </c:layout>
      <c:overlay val="0"/>
    </c:title>
    <c:autoTitleDeleted val="0"/>
    <c:plotArea>
      <c:layout>
        <c:manualLayout>
          <c:layoutTarget val="inner"/>
          <c:xMode val="edge"/>
          <c:yMode val="edge"/>
          <c:x val="0.11315813648293964"/>
          <c:y val="0.15422662401574802"/>
          <c:w val="0.86392519685039371"/>
          <c:h val="0.64615871062992125"/>
        </c:manualLayout>
      </c:layout>
      <c:barChart>
        <c:barDir val="col"/>
        <c:grouping val="stacked"/>
        <c:varyColors val="0"/>
        <c:ser>
          <c:idx val="0"/>
          <c:order val="0"/>
          <c:tx>
            <c:strRef>
              <c:f>Sheet1!$B$1</c:f>
              <c:strCache>
                <c:ptCount val="1"/>
                <c:pt idx="0">
                  <c:v>Recommend</c:v>
                </c:pt>
              </c:strCache>
            </c:strRef>
          </c:tx>
          <c:invertIfNegative val="0"/>
          <c:dPt>
            <c:idx val="2"/>
            <c:invertIfNegative val="0"/>
            <c:bubble3D val="0"/>
            <c:spPr>
              <a:solidFill>
                <a:schemeClr val="accent6"/>
              </a:solidFill>
            </c:spPr>
          </c:dPt>
          <c:dPt>
            <c:idx val="3"/>
            <c:invertIfNegative val="0"/>
            <c:bubble3D val="0"/>
            <c:spPr>
              <a:solidFill>
                <a:srgbClr val="FF0000"/>
              </a:solidFill>
            </c:spPr>
          </c:dPt>
          <c:dPt>
            <c:idx val="4"/>
            <c:invertIfNegative val="0"/>
            <c:bubble3D val="0"/>
            <c:spPr>
              <a:solidFill>
                <a:srgbClr val="FF0000"/>
              </a:solidFill>
            </c:spPr>
          </c:dPt>
          <c:dLbls>
            <c:dLbl>
              <c:idx val="0"/>
              <c:layout>
                <c:manualLayout>
                  <c:x val="0"/>
                  <c:y val="-0.31874999999999998"/>
                </c:manualLayout>
              </c:layout>
              <c:dLblPos val="ctr"/>
              <c:showLegendKey val="0"/>
              <c:showVal val="1"/>
              <c:showCatName val="0"/>
              <c:showSerName val="0"/>
              <c:showPercent val="0"/>
              <c:showBubbleSize val="0"/>
            </c:dLbl>
            <c:dLbl>
              <c:idx val="1"/>
              <c:layout>
                <c:manualLayout>
                  <c:x val="-2.0833333333332951E-3"/>
                  <c:y val="-0.34687499999999999"/>
                </c:manualLayout>
              </c:layout>
              <c:dLblPos val="ctr"/>
              <c:showLegendKey val="0"/>
              <c:showVal val="1"/>
              <c:showCatName val="0"/>
              <c:showSerName val="0"/>
              <c:showPercent val="0"/>
              <c:showBubbleSize val="0"/>
            </c:dLbl>
            <c:dLbl>
              <c:idx val="2"/>
              <c:layout>
                <c:manualLayout>
                  <c:x val="-6.2500000000000003E-3"/>
                  <c:y val="-0.234375"/>
                </c:manualLayout>
              </c:layout>
              <c:dLblPos val="ctr"/>
              <c:showLegendKey val="0"/>
              <c:showVal val="1"/>
              <c:showCatName val="0"/>
              <c:showSerName val="0"/>
              <c:showPercent val="0"/>
              <c:showBubbleSize val="0"/>
            </c:dLbl>
            <c:dLbl>
              <c:idx val="3"/>
              <c:layout>
                <c:manualLayout>
                  <c:x val="0"/>
                  <c:y val="-0.1125"/>
                </c:manualLayout>
              </c:layout>
              <c:dLblPos val="ctr"/>
              <c:showLegendKey val="0"/>
              <c:showVal val="1"/>
              <c:showCatName val="0"/>
              <c:showSerName val="0"/>
              <c:showPercent val="0"/>
              <c:showBubbleSize val="0"/>
            </c:dLbl>
            <c:dLbl>
              <c:idx val="4"/>
              <c:layout>
                <c:manualLayout>
                  <c:x val="0"/>
                  <c:y val="-6.8750000000000006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Sheet1!$A$2:$A$6</c:f>
              <c:strCache>
                <c:ptCount val="5"/>
                <c:pt idx="0">
                  <c:v>Totally agree</c:v>
                </c:pt>
                <c:pt idx="1">
                  <c:v>Slightly agree</c:v>
                </c:pt>
                <c:pt idx="2">
                  <c:v>Neutral</c:v>
                </c:pt>
                <c:pt idx="3">
                  <c:v>Slightly disagree</c:v>
                </c:pt>
                <c:pt idx="4">
                  <c:v>Totally disagree</c:v>
                </c:pt>
              </c:strCache>
            </c:strRef>
          </c:cat>
          <c:val>
            <c:numRef>
              <c:f>Sheet1!$B$2:$B$6</c:f>
              <c:numCache>
                <c:formatCode>0%</c:formatCode>
                <c:ptCount val="5"/>
                <c:pt idx="0">
                  <c:v>0.22</c:v>
                </c:pt>
                <c:pt idx="1">
                  <c:v>0.39</c:v>
                </c:pt>
                <c:pt idx="2">
                  <c:v>0.23</c:v>
                </c:pt>
                <c:pt idx="3">
                  <c:v>0.06</c:v>
                </c:pt>
                <c:pt idx="4">
                  <c:v>0.01</c:v>
                </c:pt>
              </c:numCache>
            </c:numRef>
          </c:val>
        </c:ser>
        <c:dLbls>
          <c:showLegendKey val="0"/>
          <c:showVal val="0"/>
          <c:showCatName val="0"/>
          <c:showSerName val="0"/>
          <c:showPercent val="0"/>
          <c:showBubbleSize val="0"/>
        </c:dLbls>
        <c:gapWidth val="150"/>
        <c:overlap val="100"/>
        <c:axId val="75533312"/>
        <c:axId val="75543296"/>
      </c:barChart>
      <c:catAx>
        <c:axId val="75533312"/>
        <c:scaling>
          <c:orientation val="minMax"/>
        </c:scaling>
        <c:delete val="0"/>
        <c:axPos val="b"/>
        <c:majorTickMark val="out"/>
        <c:minorTickMark val="none"/>
        <c:tickLblPos val="nextTo"/>
        <c:txPr>
          <a:bodyPr/>
          <a:lstStyle/>
          <a:p>
            <a:pPr>
              <a:defRPr sz="1200"/>
            </a:pPr>
            <a:endParaRPr lang="en-US"/>
          </a:p>
        </c:txPr>
        <c:crossAx val="75543296"/>
        <c:crosses val="autoZero"/>
        <c:auto val="1"/>
        <c:lblAlgn val="ctr"/>
        <c:lblOffset val="100"/>
        <c:noMultiLvlLbl val="0"/>
      </c:catAx>
      <c:valAx>
        <c:axId val="75543296"/>
        <c:scaling>
          <c:orientation val="minMax"/>
        </c:scaling>
        <c:delete val="1"/>
        <c:axPos val="l"/>
        <c:numFmt formatCode="0%" sourceLinked="1"/>
        <c:majorTickMark val="out"/>
        <c:minorTickMark val="none"/>
        <c:tickLblPos val="nextTo"/>
        <c:crossAx val="7553331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E49556-7E0F-4A75-8546-22A43CA98EE6}" type="datetimeFigureOut">
              <a:rPr lang="nl-BE" smtClean="0"/>
              <a:t>23/01/2015</a:t>
            </a:fld>
            <a:endParaRPr lang="nl-B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A48901-7434-49E7-9B8C-7187085873BD}" type="slidenum">
              <a:rPr lang="nl-BE" smtClean="0"/>
              <a:t>‹#›</a:t>
            </a:fld>
            <a:endParaRPr lang="nl-BE"/>
          </a:p>
        </p:txBody>
      </p:sp>
    </p:spTree>
    <p:extLst>
      <p:ext uri="{BB962C8B-B14F-4D97-AF65-F5344CB8AC3E}">
        <p14:creationId xmlns:p14="http://schemas.microsoft.com/office/powerpoint/2010/main" val="2340634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BA68A6-7569-4D1C-AF2C-0BCE40B2426F}" type="datetimeFigureOut">
              <a:rPr lang="nl-BE" smtClean="0"/>
              <a:pPr/>
              <a:t>23/01/2015</a:t>
            </a:fld>
            <a:endParaRPr lang="nl-B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0C5DDD-ACDE-439F-9292-3C025CCF3EA0}" type="slidenum">
              <a:rPr lang="nl-BE" smtClean="0"/>
              <a:pPr/>
              <a:t>‹#›</a:t>
            </a:fld>
            <a:endParaRPr lang="nl-BE"/>
          </a:p>
        </p:txBody>
      </p:sp>
    </p:spTree>
    <p:extLst>
      <p:ext uri="{BB962C8B-B14F-4D97-AF65-F5344CB8AC3E}">
        <p14:creationId xmlns:p14="http://schemas.microsoft.com/office/powerpoint/2010/main" val="274443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0C5DDD-ACDE-439F-9292-3C025CCF3EA0}" type="slidenum">
              <a:rPr lang="nl-BE" smtClean="0"/>
              <a:pPr/>
              <a:t>6</a:t>
            </a:fld>
            <a:endParaRPr lang="nl-BE"/>
          </a:p>
        </p:txBody>
      </p:sp>
    </p:spTree>
    <p:extLst>
      <p:ext uri="{BB962C8B-B14F-4D97-AF65-F5344CB8AC3E}">
        <p14:creationId xmlns:p14="http://schemas.microsoft.com/office/powerpoint/2010/main" val="3557803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0C5DDD-ACDE-439F-9292-3C025CCF3EA0}" type="slidenum">
              <a:rPr lang="nl-BE" smtClean="0"/>
              <a:pPr/>
              <a:t>8</a:t>
            </a:fld>
            <a:endParaRPr lang="nl-BE"/>
          </a:p>
        </p:txBody>
      </p:sp>
    </p:spTree>
    <p:extLst>
      <p:ext uri="{BB962C8B-B14F-4D97-AF65-F5344CB8AC3E}">
        <p14:creationId xmlns:p14="http://schemas.microsoft.com/office/powerpoint/2010/main" val="355780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0C5DDD-ACDE-439F-9292-3C025CCF3EA0}" type="slidenum">
              <a:rPr lang="nl-BE" smtClean="0"/>
              <a:pPr/>
              <a:t>48</a:t>
            </a:fld>
            <a:endParaRPr lang="nl-BE"/>
          </a:p>
        </p:txBody>
      </p:sp>
    </p:spTree>
    <p:extLst>
      <p:ext uri="{BB962C8B-B14F-4D97-AF65-F5344CB8AC3E}">
        <p14:creationId xmlns:p14="http://schemas.microsoft.com/office/powerpoint/2010/main" val="3557803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26.emf"/><Relationship Id="rId4" Type="http://schemas.openxmlformats.org/officeDocument/2006/relationships/image" Target="../media/image3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26.emf"/><Relationship Id="rId4" Type="http://schemas.openxmlformats.org/officeDocument/2006/relationships/image" Target="../media/image3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1" descr="lijntj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0874" y="2234335"/>
            <a:ext cx="4748149" cy="319277"/>
          </a:xfrm>
          <a:prstGeom prst="rect">
            <a:avLst/>
          </a:prstGeom>
        </p:spPr>
      </p:pic>
      <p:pic>
        <p:nvPicPr>
          <p:cNvPr id="23" name="Picture 22" descr="lijntj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3970874" y="3881104"/>
            <a:ext cx="4748149" cy="319277"/>
          </a:xfrm>
          <a:prstGeom prst="rect">
            <a:avLst/>
          </a:prstGeom>
        </p:spPr>
      </p:pic>
      <p:pic>
        <p:nvPicPr>
          <p:cNvPr id="24" name="Picture 23" descr="Travel&amp;Leisure.png"/>
          <p:cNvPicPr>
            <a:picLocks noChangeAspect="1"/>
          </p:cNvPicPr>
          <p:nvPr userDrawn="1"/>
        </p:nvPicPr>
        <p:blipFill rotWithShape="1">
          <a:blip r:embed="rId4">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0" name="Title 1"/>
          <p:cNvSpPr>
            <a:spLocks noGrp="1"/>
          </p:cNvSpPr>
          <p:nvPr>
            <p:ph type="ctrTitle"/>
          </p:nvPr>
        </p:nvSpPr>
        <p:spPr>
          <a:xfrm>
            <a:off x="3486150" y="2654406"/>
            <a:ext cx="5656263" cy="698500"/>
          </a:xfrm>
          <a:prstGeom prst="rect">
            <a:avLst/>
          </a:prstGeom>
        </p:spPr>
        <p:txBody>
          <a:bodyPr/>
          <a:lstStyle>
            <a:lvl1pPr>
              <a:defRPr lang="nl-BE" sz="2800" b="1" kern="1200" dirty="0">
                <a:solidFill>
                  <a:schemeClr val="tx1"/>
                </a:solidFill>
                <a:latin typeface="Arial"/>
                <a:ea typeface="+mn-ea"/>
                <a:cs typeface="Arial"/>
              </a:defRPr>
            </a:lvl1pPr>
          </a:lstStyle>
          <a:p>
            <a:r>
              <a:rPr lang="en-US" dirty="0" smtClean="0"/>
              <a:t>Click to edit Master title style</a:t>
            </a:r>
            <a:endParaRPr lang="nl-BE" dirty="0"/>
          </a:p>
        </p:txBody>
      </p:sp>
      <p:sp>
        <p:nvSpPr>
          <p:cNvPr id="31" name="Subtitle 2"/>
          <p:cNvSpPr>
            <a:spLocks noGrp="1"/>
          </p:cNvSpPr>
          <p:nvPr>
            <p:ph type="subTitle" idx="1"/>
          </p:nvPr>
        </p:nvSpPr>
        <p:spPr>
          <a:xfrm>
            <a:off x="3581400" y="3210031"/>
            <a:ext cx="5562600" cy="561975"/>
          </a:xfrm>
          <a:prstGeom prst="rect">
            <a:avLst/>
          </a:prstGeom>
        </p:spPr>
        <p:txBody>
          <a:bodyPr/>
          <a:lstStyle>
            <a:lvl1pPr marL="0" indent="0" algn="ctr">
              <a:buNone/>
              <a:defRPr lang="nl-BE" sz="2400" kern="1200" dirty="0">
                <a:solidFill>
                  <a:srgbClr val="F78B00"/>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BE" dirty="0"/>
          </a:p>
        </p:txBody>
      </p:sp>
    </p:spTree>
    <p:extLst>
      <p:ext uri="{BB962C8B-B14F-4D97-AF65-F5344CB8AC3E}">
        <p14:creationId xmlns:p14="http://schemas.microsoft.com/office/powerpoint/2010/main" val="40821990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utput">
    <p:spTree>
      <p:nvGrpSpPr>
        <p:cNvPr id="1" name=""/>
        <p:cNvGrpSpPr/>
        <p:nvPr/>
      </p:nvGrpSpPr>
      <p:grpSpPr>
        <a:xfrm>
          <a:off x="0" y="0"/>
          <a:ext cx="0" cy="0"/>
          <a:chOff x="0" y="0"/>
          <a:chExt cx="0" cy="0"/>
        </a:xfrm>
      </p:grpSpPr>
      <p:sp>
        <p:nvSpPr>
          <p:cNvPr id="2" name="Title 1"/>
          <p:cNvSpPr>
            <a:spLocks noGrp="1"/>
          </p:cNvSpPr>
          <p:nvPr>
            <p:ph type="title"/>
          </p:nvPr>
        </p:nvSpPr>
        <p:spPr>
          <a:xfrm>
            <a:off x="666749" y="-1"/>
            <a:ext cx="7229475" cy="714375"/>
          </a:xfrm>
          <a:prstGeom prst="rect">
            <a:avLst/>
          </a:prstGeom>
        </p:spPr>
        <p:txBody>
          <a:bodyPr/>
          <a:lstStyle>
            <a:lvl1pPr>
              <a:defRPr sz="1800"/>
            </a:lvl1pPr>
          </a:lstStyle>
          <a:p>
            <a:r>
              <a:rPr lang="en-US" smtClean="0"/>
              <a:t>Click to edit Master title style</a:t>
            </a:r>
            <a:endParaRPr lang="nl-BE" dirty="0"/>
          </a:p>
        </p:txBody>
      </p:sp>
      <p:sp>
        <p:nvSpPr>
          <p:cNvPr id="10" name="Content Placeholder 11"/>
          <p:cNvSpPr>
            <a:spLocks noGrp="1"/>
          </p:cNvSpPr>
          <p:nvPr>
            <p:ph sz="quarter" idx="10"/>
          </p:nvPr>
        </p:nvSpPr>
        <p:spPr>
          <a:xfrm>
            <a:off x="485775" y="833438"/>
            <a:ext cx="8450263" cy="558641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9" name="Line 9"/>
          <p:cNvSpPr>
            <a:spLocks noChangeShapeType="1"/>
          </p:cNvSpPr>
          <p:nvPr userDrawn="1"/>
        </p:nvSpPr>
        <p:spPr bwMode="auto">
          <a:xfrm flipV="1">
            <a:off x="268949" y="714375"/>
            <a:ext cx="8874000" cy="1588"/>
          </a:xfrm>
          <a:prstGeom prst="line">
            <a:avLst/>
          </a:prstGeom>
          <a:noFill/>
          <a:ln w="19050">
            <a:solidFill>
              <a:schemeClr val="bg2"/>
            </a:solidFill>
            <a:round/>
            <a:headEnd/>
            <a:tailEnd/>
          </a:ln>
          <a:effectLst/>
        </p:spPr>
        <p:txBody>
          <a:bodyPr/>
          <a:lstStyle/>
          <a:p>
            <a:pPr defTabSz="914400">
              <a:defRPr/>
            </a:pPr>
            <a:endParaRPr lang="en-US" dirty="0">
              <a:solidFill>
                <a:srgbClr val="6D6F71"/>
              </a:solidFill>
            </a:endParaRPr>
          </a:p>
        </p:txBody>
      </p:sp>
      <p:sp>
        <p:nvSpPr>
          <p:cNvPr id="5" name="Line 9"/>
          <p:cNvSpPr>
            <a:spLocks noChangeShapeType="1"/>
          </p:cNvSpPr>
          <p:nvPr userDrawn="1"/>
        </p:nvSpPr>
        <p:spPr bwMode="auto">
          <a:xfrm flipV="1">
            <a:off x="268949" y="714375"/>
            <a:ext cx="8874000" cy="1588"/>
          </a:xfrm>
          <a:prstGeom prst="line">
            <a:avLst/>
          </a:prstGeom>
          <a:noFill/>
          <a:ln w="19050">
            <a:solidFill>
              <a:schemeClr val="bg2"/>
            </a:solidFill>
            <a:round/>
            <a:headEnd/>
            <a:tailEnd/>
          </a:ln>
          <a:effectLst/>
        </p:spPr>
        <p:txBody>
          <a:bodyPr/>
          <a:lstStyle/>
          <a:p>
            <a:pPr defTabSz="914400">
              <a:defRPr/>
            </a:pPr>
            <a:endParaRPr lang="en-US" dirty="0">
              <a:solidFill>
                <a:srgbClr val="6D6F71"/>
              </a:solidFill>
            </a:endParaRPr>
          </a:p>
        </p:txBody>
      </p:sp>
    </p:spTree>
    <p:extLst>
      <p:ext uri="{BB962C8B-B14F-4D97-AF65-F5344CB8AC3E}">
        <p14:creationId xmlns:p14="http://schemas.microsoft.com/office/powerpoint/2010/main" val="2795669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5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hapter title">
    <p:spTree>
      <p:nvGrpSpPr>
        <p:cNvPr id="1" name=""/>
        <p:cNvGrpSpPr/>
        <p:nvPr/>
      </p:nvGrpSpPr>
      <p:grpSpPr>
        <a:xfrm>
          <a:off x="0" y="0"/>
          <a:ext cx="0" cy="0"/>
          <a:chOff x="0" y="0"/>
          <a:chExt cx="0" cy="0"/>
        </a:xfrm>
      </p:grpSpPr>
      <p:pic>
        <p:nvPicPr>
          <p:cNvPr id="2" name="Picture 2" descr="C:\Users\simon\AppData\Local\Microsoft\Windows\Temporary Internet Files\Content.Outlook\9S3VAPG9\BBC AD ID horiz v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598166" y="6274114"/>
            <a:ext cx="1233096" cy="22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121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749" y="-1"/>
            <a:ext cx="7229475" cy="714375"/>
          </a:xfrm>
          <a:prstGeom prst="rect">
            <a:avLst/>
          </a:prstGeom>
        </p:spPr>
        <p:txBody>
          <a:bodyPr/>
          <a:lstStyle>
            <a:lvl1pPr>
              <a:defRPr sz="1800"/>
            </a:lvl1pPr>
          </a:lstStyle>
          <a:p>
            <a:r>
              <a:rPr lang="en-US" smtClean="0"/>
              <a:t>Click to edit Master title style</a:t>
            </a:r>
            <a:endParaRPr lang="nl-BE" dirty="0"/>
          </a:p>
        </p:txBody>
      </p:sp>
      <p:sp>
        <p:nvSpPr>
          <p:cNvPr id="12" name="Content Placeholder 11"/>
          <p:cNvSpPr>
            <a:spLocks noGrp="1"/>
          </p:cNvSpPr>
          <p:nvPr>
            <p:ph sz="quarter" idx="10"/>
          </p:nvPr>
        </p:nvSpPr>
        <p:spPr>
          <a:xfrm>
            <a:off x="485775" y="833438"/>
            <a:ext cx="8450263" cy="55864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257978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81808" y="347664"/>
            <a:ext cx="6463812" cy="496887"/>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987669" y="1104901"/>
            <a:ext cx="8042031" cy="4525963"/>
          </a:xfrm>
          <a:prstGeom prst="rect">
            <a:avLst/>
          </a:prstGeom>
        </p:spPr>
        <p:txBody>
          <a:bodyPr/>
          <a:lstStyle/>
          <a:p>
            <a:pPr lvl="0"/>
            <a:endParaRPr lang="en-GB" noProof="0" smtClean="0"/>
          </a:p>
        </p:txBody>
      </p:sp>
      <p:sp>
        <p:nvSpPr>
          <p:cNvPr id="4" name="Rectangle 6"/>
          <p:cNvSpPr>
            <a:spLocks noGrp="1" noChangeArrowheads="1"/>
          </p:cNvSpPr>
          <p:nvPr>
            <p:ph type="sldNum" sz="quarter" idx="10"/>
          </p:nvPr>
        </p:nvSpPr>
        <p:spPr>
          <a:xfrm>
            <a:off x="6858000" y="6643688"/>
            <a:ext cx="2133600" cy="204787"/>
          </a:xfrm>
          <a:prstGeom prst="rect">
            <a:avLst/>
          </a:prstGeom>
        </p:spPr>
        <p:txBody>
          <a:bodyPr/>
          <a:lstStyle>
            <a:lvl1pPr>
              <a:defRPr>
                <a:cs typeface="+mn-cs"/>
              </a:defRPr>
            </a:lvl1pPr>
          </a:lstStyle>
          <a:p>
            <a:pPr>
              <a:defRPr/>
            </a:pPr>
            <a:fld id="{9E0B71CB-2842-4111-8E2C-CE77F8F55233}" type="slidenum">
              <a:rPr lang="en-US"/>
              <a:pPr>
                <a:defRPr/>
              </a:pPr>
              <a:t>‹#›</a:t>
            </a:fld>
            <a:endParaRPr lang="en-US"/>
          </a:p>
        </p:txBody>
      </p:sp>
      <p:sp>
        <p:nvSpPr>
          <p:cNvPr id="5" name="Rectangle 25"/>
          <p:cNvSpPr>
            <a:spLocks noGrp="1" noChangeArrowheads="1"/>
          </p:cNvSpPr>
          <p:nvPr>
            <p:ph type="dt" sz="half" idx="11"/>
          </p:nvPr>
        </p:nvSpPr>
        <p:spPr>
          <a:xfrm>
            <a:off x="0" y="6635750"/>
            <a:ext cx="2878138" cy="228600"/>
          </a:xfrm>
          <a:prstGeom prst="rect">
            <a:avLst/>
          </a:prstGeom>
        </p:spPr>
        <p:txBody>
          <a:bodyPr/>
          <a:lstStyle>
            <a:lvl1pPr>
              <a:defRPr>
                <a:cs typeface="+mn-cs"/>
              </a:defRPr>
            </a:lvl1pPr>
          </a:lstStyle>
          <a:p>
            <a:pPr>
              <a:defRPr/>
            </a:pPr>
            <a:r>
              <a:rPr lang="en-US"/>
              <a:t>BBC World News 2010 – Ad Sales Customer Satisfaction </a:t>
            </a:r>
          </a:p>
        </p:txBody>
      </p:sp>
    </p:spTree>
    <p:extLst>
      <p:ext uri="{BB962C8B-B14F-4D97-AF65-F5344CB8AC3E}">
        <p14:creationId xmlns:p14="http://schemas.microsoft.com/office/powerpoint/2010/main" val="435375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145457875_ff5421dcff_o"/>
          <p:cNvPicPr>
            <a:picLocks noChangeAspect="1" noChangeArrowheads="1"/>
          </p:cNvPicPr>
          <p:nvPr userDrawn="1"/>
        </p:nvPicPr>
        <p:blipFill>
          <a:blip r:embed="rId2" cstate="print"/>
          <a:srcRect/>
          <a:stretch>
            <a:fillRect/>
          </a:stretch>
        </p:blipFill>
        <p:spPr bwMode="auto">
          <a:xfrm>
            <a:off x="254000" y="620713"/>
            <a:ext cx="8890000" cy="4030662"/>
          </a:xfrm>
          <a:prstGeom prst="rect">
            <a:avLst/>
          </a:prstGeom>
          <a:noFill/>
          <a:ln w="9525">
            <a:noFill/>
            <a:miter lim="800000"/>
            <a:headEnd/>
            <a:tailEnd/>
          </a:ln>
        </p:spPr>
      </p:pic>
      <p:sp>
        <p:nvSpPr>
          <p:cNvPr id="5" name="Rectangle 4"/>
          <p:cNvSpPr/>
          <p:nvPr userDrawn="1"/>
        </p:nvSpPr>
        <p:spPr bwMode="auto">
          <a:xfrm>
            <a:off x="0" y="0"/>
            <a:ext cx="9144000" cy="1285875"/>
          </a:xfrm>
          <a:prstGeom prst="rect">
            <a:avLst/>
          </a:prstGeom>
          <a:solidFill>
            <a:schemeClr val="bg1"/>
          </a:solidFill>
          <a:ln w="25400" cap="flat" cmpd="sng" algn="ctr">
            <a:noFill/>
            <a:prstDash val="solid"/>
            <a:round/>
            <a:headEnd type="none" w="med" len="med"/>
            <a:tailEnd type="none" w="med" len="med"/>
          </a:ln>
          <a:effectLst/>
        </p:spPr>
        <p:txBody>
          <a:bodyPr anchor="ctr"/>
          <a:lstStyle/>
          <a:p>
            <a:pPr defTabSz="914400" fontAlgn="base">
              <a:spcBef>
                <a:spcPct val="0"/>
              </a:spcBef>
              <a:spcAft>
                <a:spcPct val="0"/>
              </a:spcAft>
              <a:defRPr/>
            </a:pPr>
            <a:endParaRPr lang="en-US" sz="1400">
              <a:solidFill>
                <a:srgbClr val="6D6F71"/>
              </a:solidFill>
            </a:endParaRPr>
          </a:p>
        </p:txBody>
      </p:sp>
      <p:pic>
        <p:nvPicPr>
          <p:cNvPr id="6" name="Picture 3" descr="coverelement"/>
          <p:cNvPicPr>
            <a:picLocks noChangeAspect="1" noChangeArrowheads="1"/>
          </p:cNvPicPr>
          <p:nvPr userDrawn="1"/>
        </p:nvPicPr>
        <p:blipFill>
          <a:blip r:embed="rId3" cstate="print"/>
          <a:srcRect r="458"/>
          <a:stretch>
            <a:fillRect/>
          </a:stretch>
        </p:blipFill>
        <p:spPr bwMode="auto">
          <a:xfrm>
            <a:off x="260350" y="349250"/>
            <a:ext cx="8883650" cy="4821238"/>
          </a:xfrm>
          <a:prstGeom prst="rect">
            <a:avLst/>
          </a:prstGeom>
          <a:noFill/>
          <a:ln w="9525">
            <a:noFill/>
            <a:miter lim="800000"/>
            <a:headEnd/>
            <a:tailEnd/>
          </a:ln>
        </p:spPr>
      </p:pic>
      <p:sp>
        <p:nvSpPr>
          <p:cNvPr id="7" name="Rectangle 4"/>
          <p:cNvSpPr>
            <a:spLocks noChangeArrowheads="1"/>
          </p:cNvSpPr>
          <p:nvPr userDrawn="1"/>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a:solidFill>
                <a:srgbClr val="6D6F71"/>
              </a:solidFill>
            </a:endParaRPr>
          </a:p>
        </p:txBody>
      </p:sp>
      <p:pic>
        <p:nvPicPr>
          <p:cNvPr id="8" name="Picture 15" descr="InSites_Logo_Tagline"/>
          <p:cNvPicPr>
            <a:picLocks noChangeAspect="1" noChangeArrowheads="1"/>
          </p:cNvPicPr>
          <p:nvPr/>
        </p:nvPicPr>
        <p:blipFill>
          <a:blip r:embed="rId4" cstate="print"/>
          <a:srcRect/>
          <a:stretch>
            <a:fillRect/>
          </a:stretch>
        </p:blipFill>
        <p:spPr bwMode="auto">
          <a:xfrm>
            <a:off x="5351463" y="647700"/>
            <a:ext cx="3376612" cy="717550"/>
          </a:xfrm>
          <a:prstGeom prst="rect">
            <a:avLst/>
          </a:prstGeom>
          <a:noFill/>
          <a:ln w="9525">
            <a:noFill/>
            <a:miter lim="800000"/>
            <a:headEnd/>
            <a:tailEnd/>
          </a:ln>
        </p:spPr>
      </p:pic>
      <p:pic>
        <p:nvPicPr>
          <p:cNvPr id="9" name="Picture 11" descr="linksbalkje.emf"/>
          <p:cNvPicPr>
            <a:picLocks noChangeAspect="1"/>
          </p:cNvPicPr>
          <p:nvPr/>
        </p:nvPicPr>
        <p:blipFill>
          <a:blip r:embed="rId5" cstate="print"/>
          <a:srcRect l="3265" t="3427" r="327" b="21059"/>
          <a:stretch>
            <a:fillRect/>
          </a:stretch>
        </p:blipFill>
        <p:spPr bwMode="auto">
          <a:xfrm>
            <a:off x="0" y="0"/>
            <a:ext cx="276225" cy="6858000"/>
          </a:xfrm>
          <a:prstGeom prst="rect">
            <a:avLst/>
          </a:prstGeom>
          <a:noFill/>
          <a:ln w="9525">
            <a:noFill/>
            <a:miter lim="800000"/>
            <a:headEnd/>
            <a:tailEnd/>
          </a:ln>
        </p:spPr>
      </p:pic>
      <p:sp>
        <p:nvSpPr>
          <p:cNvPr id="40962" name="Rectangle 2"/>
          <p:cNvSpPr>
            <a:spLocks noGrp="1" noChangeArrowheads="1"/>
          </p:cNvSpPr>
          <p:nvPr>
            <p:ph type="ctrTitle"/>
          </p:nvPr>
        </p:nvSpPr>
        <p:spPr>
          <a:xfrm>
            <a:off x="1438276" y="4213225"/>
            <a:ext cx="7143750" cy="900000"/>
          </a:xfrm>
        </p:spPr>
        <p:txBody>
          <a:bodyPr/>
          <a:lstStyle>
            <a:lvl1pPr>
              <a:defRPr smtClean="0">
                <a:solidFill>
                  <a:schemeClr val="bg1"/>
                </a:solidFill>
              </a:defRPr>
            </a:lvl1pPr>
          </a:lstStyle>
          <a:p>
            <a:r>
              <a:rPr lang="en-US" dirty="0" smtClean="0"/>
              <a:t>Click to edit Master title style</a:t>
            </a:r>
          </a:p>
        </p:txBody>
      </p:sp>
      <p:sp>
        <p:nvSpPr>
          <p:cNvPr id="40963" name="Rectangle 3"/>
          <p:cNvSpPr>
            <a:spLocks noGrp="1" noChangeArrowheads="1"/>
          </p:cNvSpPr>
          <p:nvPr>
            <p:ph type="subTitle" idx="1"/>
          </p:nvPr>
        </p:nvSpPr>
        <p:spPr>
          <a:xfrm>
            <a:off x="1438276" y="5224463"/>
            <a:ext cx="7143750" cy="1080000"/>
          </a:xfrm>
        </p:spPr>
        <p:txBody>
          <a:bodyPr/>
          <a:lstStyle>
            <a:lvl1pPr marL="0" indent="0">
              <a:buFontTx/>
              <a:buNone/>
              <a:defRPr sz="1600" smtClean="0">
                <a:solidFill>
                  <a:schemeClr val="bg1"/>
                </a:solidFill>
              </a:defRPr>
            </a:lvl1pPr>
          </a:lstStyle>
          <a:p>
            <a:r>
              <a:rPr lang="en-US" dirty="0" smtClean="0"/>
              <a:t>Click to edit Master subtitle style</a:t>
            </a:r>
          </a:p>
        </p:txBody>
      </p:sp>
    </p:spTree>
    <p:extLst>
      <p:ext uri="{BB962C8B-B14F-4D97-AF65-F5344CB8AC3E}">
        <p14:creationId xmlns:p14="http://schemas.microsoft.com/office/powerpoint/2010/main" val="5445603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4" name="Picture 30" descr="145457875_ff5421dcff_o"/>
          <p:cNvPicPr>
            <a:picLocks noChangeAspect="1" noChangeArrowheads="1"/>
          </p:cNvPicPr>
          <p:nvPr/>
        </p:nvPicPr>
        <p:blipFill>
          <a:blip r:embed="rId2" cstate="print"/>
          <a:srcRect/>
          <a:stretch>
            <a:fillRect/>
          </a:stretch>
        </p:blipFill>
        <p:spPr bwMode="auto">
          <a:xfrm>
            <a:off x="261938" y="1376363"/>
            <a:ext cx="1676400" cy="5481637"/>
          </a:xfrm>
          <a:prstGeom prst="rect">
            <a:avLst/>
          </a:prstGeom>
          <a:noFill/>
          <a:ln w="9525">
            <a:noFill/>
            <a:miter lim="800000"/>
            <a:headEnd/>
            <a:tailEnd/>
          </a:ln>
        </p:spPr>
      </p:pic>
      <p:sp>
        <p:nvSpPr>
          <p:cNvPr id="6" name="AutoShape 12"/>
          <p:cNvSpPr>
            <a:spLocks noChangeArrowheads="1"/>
          </p:cNvSpPr>
          <p:nvPr userDrawn="1"/>
        </p:nvSpPr>
        <p:spPr bwMode="auto">
          <a:xfrm flipH="1" flipV="1">
            <a:off x="161925" y="1273175"/>
            <a:ext cx="1830388" cy="1809750"/>
          </a:xfrm>
          <a:prstGeom prst="rtTriangle">
            <a:avLst/>
          </a:prstGeom>
          <a:solidFill>
            <a:schemeClr val="bg1"/>
          </a:solidFill>
          <a:ln w="9525">
            <a:noFill/>
            <a:miter lim="800000"/>
            <a:headEnd/>
            <a:tailEnd/>
          </a:ln>
        </p:spPr>
        <p:txBody>
          <a:bodyPr wrap="none" anchor="ctr"/>
          <a:lstStyle/>
          <a:p>
            <a:pPr defTabSz="914400" fontAlgn="base">
              <a:spcBef>
                <a:spcPct val="0"/>
              </a:spcBef>
              <a:spcAft>
                <a:spcPct val="0"/>
              </a:spcAft>
              <a:defRPr/>
            </a:pPr>
            <a:endParaRPr lang="en-US" sz="1400">
              <a:solidFill>
                <a:srgbClr val="6D6F71"/>
              </a:solidFill>
            </a:endParaRPr>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2228850" y="838200"/>
            <a:ext cx="6696075" cy="5581650"/>
          </a:xfrm>
        </p:spPr>
        <p:txBody>
          <a:bodyPr/>
          <a:lstStyle>
            <a:lvl1pPr>
              <a:buNone/>
              <a:defRPr sz="2000" b="1"/>
            </a:lvl1pPr>
            <a:lvl2pPr>
              <a:buNone/>
              <a:defRPr sz="1800"/>
            </a:lvl2pPr>
            <a:lvl3pPr>
              <a:defRPr sz="1400"/>
            </a:lvl3pPr>
            <a:lvl4pPr>
              <a:defRPr sz="1200"/>
            </a:lvl4pPr>
          </a:lstStyle>
          <a:p>
            <a:pPr lvl="0"/>
            <a:r>
              <a:rPr lang="en-US" dirty="0" smtClean="0"/>
              <a:t>Click to edit Master text styles</a:t>
            </a:r>
          </a:p>
          <a:p>
            <a:pPr lvl="1"/>
            <a:r>
              <a:rPr lang="en-US" dirty="0" smtClean="0"/>
              <a:t>Second level</a:t>
            </a:r>
          </a:p>
        </p:txBody>
      </p:sp>
      <p:sp>
        <p:nvSpPr>
          <p:cNvPr id="7" name="Line 9"/>
          <p:cNvSpPr>
            <a:spLocks noChangeShapeType="1"/>
          </p:cNvSpPr>
          <p:nvPr userDrawn="1"/>
        </p:nvSpPr>
        <p:spPr bwMode="auto">
          <a:xfrm>
            <a:off x="152400" y="715963"/>
            <a:ext cx="8991600" cy="0"/>
          </a:xfrm>
          <a:prstGeom prst="line">
            <a:avLst/>
          </a:prstGeom>
          <a:noFill/>
          <a:ln w="19050">
            <a:solidFill>
              <a:schemeClr val="bg2"/>
            </a:solidFill>
            <a:round/>
            <a:headEnd/>
            <a:tailEnd/>
          </a:ln>
          <a:effectLst/>
        </p:spPr>
        <p:txBody>
          <a:bodyPr/>
          <a:lstStyle/>
          <a:p>
            <a:pPr defTabSz="914400" fontAlgn="base">
              <a:spcBef>
                <a:spcPct val="0"/>
              </a:spcBef>
              <a:spcAft>
                <a:spcPct val="0"/>
              </a:spcAft>
              <a:defRPr/>
            </a:pPr>
            <a:endParaRPr lang="en-US" sz="1400">
              <a:solidFill>
                <a:srgbClr val="6D6F71"/>
              </a:solidFill>
            </a:endParaRPr>
          </a:p>
        </p:txBody>
      </p:sp>
    </p:spTree>
    <p:extLst>
      <p:ext uri="{BB962C8B-B14F-4D97-AF65-F5344CB8AC3E}">
        <p14:creationId xmlns:p14="http://schemas.microsoft.com/office/powerpoint/2010/main" val="20198045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749" y="-1"/>
            <a:ext cx="7229475" cy="714375"/>
          </a:xfrm>
        </p:spPr>
        <p:txBody>
          <a:bodyPr/>
          <a:lstStyle>
            <a:lvl1pPr>
              <a:defRPr sz="1800"/>
            </a:lvl1pPr>
          </a:lstStyle>
          <a:p>
            <a:r>
              <a:rPr lang="en-US" dirty="0" smtClean="0"/>
              <a:t>Click to edit Master title style</a:t>
            </a:r>
            <a:endParaRPr lang="nl-BE" dirty="0"/>
          </a:p>
        </p:txBody>
      </p:sp>
      <p:sp>
        <p:nvSpPr>
          <p:cNvPr id="3" name="Content Placeholder 2"/>
          <p:cNvSpPr>
            <a:spLocks noGrp="1"/>
          </p:cNvSpPr>
          <p:nvPr>
            <p:ph idx="1"/>
          </p:nvPr>
        </p:nvSpPr>
        <p:spPr/>
        <p:txBody>
          <a:bodyPr/>
          <a:lstStyle>
            <a:lvl1pPr>
              <a:defRPr sz="1800"/>
            </a:lvl1pPr>
            <a:lvl2pPr>
              <a:defRPr sz="1600" baseline="0"/>
            </a:lvl2pPr>
            <a:lvl3pPr>
              <a:defRPr sz="1400"/>
            </a:lvl3pPr>
            <a:lvl4pPr>
              <a:defRPr sz="1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Line 9"/>
          <p:cNvSpPr>
            <a:spLocks noChangeShapeType="1"/>
          </p:cNvSpPr>
          <p:nvPr userDrawn="1"/>
        </p:nvSpPr>
        <p:spPr bwMode="auto">
          <a:xfrm>
            <a:off x="152400" y="715963"/>
            <a:ext cx="8991600" cy="0"/>
          </a:xfrm>
          <a:prstGeom prst="line">
            <a:avLst/>
          </a:prstGeom>
          <a:noFill/>
          <a:ln w="19050">
            <a:solidFill>
              <a:schemeClr val="bg2"/>
            </a:solidFill>
            <a:round/>
            <a:headEnd/>
            <a:tailEnd/>
          </a:ln>
          <a:effectLst/>
        </p:spPr>
        <p:txBody>
          <a:bodyPr/>
          <a:lstStyle/>
          <a:p>
            <a:pPr defTabSz="914400" fontAlgn="base">
              <a:spcBef>
                <a:spcPct val="0"/>
              </a:spcBef>
              <a:spcAft>
                <a:spcPct val="0"/>
              </a:spcAft>
              <a:defRPr/>
            </a:pPr>
            <a:endParaRPr lang="en-US" sz="1400">
              <a:solidFill>
                <a:srgbClr val="6D6F71"/>
              </a:solidFill>
            </a:endParaRPr>
          </a:p>
        </p:txBody>
      </p:sp>
      <p:pic>
        <p:nvPicPr>
          <p:cNvPr id="6" name="Picture 2" descr="http://www.kwboosterwijk.be/dvv_logo_nieuw.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1475" y="162932"/>
            <a:ext cx="852883" cy="30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444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_white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3945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mpty_blac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775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pic>
        <p:nvPicPr>
          <p:cNvPr id="10" name="Picture 9" descr="Travel&amp;Leisure.png"/>
          <p:cNvPicPr>
            <a:picLocks noChangeAspect="1"/>
          </p:cNvPicPr>
          <p:nvPr userDrawn="1"/>
        </p:nvPicPr>
        <p:blipFill rotWithShape="1">
          <a:blip r:embed="rId3">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15" name="Text Placeholder 3"/>
          <p:cNvSpPr>
            <a:spLocks noGrp="1"/>
          </p:cNvSpPr>
          <p:nvPr>
            <p:ph type="body" sz="half" idx="14"/>
          </p:nvPr>
        </p:nvSpPr>
        <p:spPr>
          <a:xfrm>
            <a:off x="244884" y="1522233"/>
            <a:ext cx="2955516" cy="641350"/>
          </a:xfrm>
          <a:prstGeom prst="rect">
            <a:avLst/>
          </a:prstGeom>
        </p:spPr>
        <p:txBody>
          <a:bodyPr/>
          <a:lstStyle>
            <a:lvl1pPr marL="0" indent="0">
              <a:buNone/>
              <a:defRPr lang="en-US" sz="40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5" name="Content Placeholder 2"/>
          <p:cNvSpPr>
            <a:spLocks noGrp="1"/>
          </p:cNvSpPr>
          <p:nvPr>
            <p:ph idx="1"/>
          </p:nvPr>
        </p:nvSpPr>
        <p:spPr>
          <a:xfrm>
            <a:off x="3845168" y="492369"/>
            <a:ext cx="4841631" cy="5633795"/>
          </a:xfrm>
          <a:prstGeom prst="rect">
            <a:avLst/>
          </a:prstGeom>
        </p:spPr>
        <p:txBody>
          <a:bodyPr/>
          <a:lstStyle>
            <a:lvl1pPr marL="342900" indent="-342900">
              <a:buFont typeface="Wingdings" pitchFamily="2"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305378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8337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Rectangle 4"/>
          <p:cNvSpPr>
            <a:spLocks noChangeArrowheads="1"/>
          </p:cNvSpPr>
          <p:nvPr/>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dirty="0">
              <a:solidFill>
                <a:srgbClr val="6D6F71"/>
              </a:solidFill>
            </a:endParaRPr>
          </a:p>
        </p:txBody>
      </p:sp>
      <p:sp>
        <p:nvSpPr>
          <p:cNvPr id="10" name="Rectangle 4"/>
          <p:cNvSpPr>
            <a:spLocks noChangeArrowheads="1"/>
          </p:cNvSpPr>
          <p:nvPr/>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dirty="0">
              <a:solidFill>
                <a:srgbClr val="6D6F71"/>
              </a:solidFill>
            </a:endParaRPr>
          </a:p>
        </p:txBody>
      </p:sp>
      <p:sp>
        <p:nvSpPr>
          <p:cNvPr id="14" name="Rectangle 4"/>
          <p:cNvSpPr>
            <a:spLocks noChangeArrowheads="1"/>
          </p:cNvSpPr>
          <p:nvPr userDrawn="1"/>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dirty="0">
              <a:solidFill>
                <a:srgbClr val="6D6F71"/>
              </a:solidFill>
            </a:endParaRPr>
          </a:p>
        </p:txBody>
      </p:sp>
      <p:pic>
        <p:nvPicPr>
          <p:cNvPr id="19" name="Picture 1"/>
          <p:cNvPicPr>
            <a:picLocks noChangeAspect="1" noChangeArrowheads="1"/>
          </p:cNvPicPr>
          <p:nvPr userDrawn="1"/>
        </p:nvPicPr>
        <p:blipFill>
          <a:blip r:embed="rId2" cstate="print"/>
          <a:srcRect/>
          <a:stretch>
            <a:fillRect/>
          </a:stretch>
        </p:blipFill>
        <p:spPr bwMode="auto">
          <a:xfrm flipH="1">
            <a:off x="264432" y="1432150"/>
            <a:ext cx="8879568" cy="3025550"/>
          </a:xfrm>
          <a:prstGeom prst="rect">
            <a:avLst/>
          </a:prstGeom>
          <a:noFill/>
          <a:ln w="9525">
            <a:noFill/>
            <a:miter lim="800000"/>
            <a:headEnd/>
            <a:tailEnd/>
          </a:ln>
        </p:spPr>
      </p:pic>
      <p:sp>
        <p:nvSpPr>
          <p:cNvPr id="28" name="Rectangle 3"/>
          <p:cNvSpPr>
            <a:spLocks noGrp="1" noChangeArrowheads="1"/>
          </p:cNvSpPr>
          <p:nvPr>
            <p:ph type="subTitle" idx="1"/>
          </p:nvPr>
        </p:nvSpPr>
        <p:spPr>
          <a:xfrm>
            <a:off x="1438276" y="5250341"/>
            <a:ext cx="7143750" cy="546609"/>
          </a:xfrm>
          <a:prstGeom prst="rect">
            <a:avLst/>
          </a:prstGeom>
        </p:spPr>
        <p:txBody>
          <a:bodyPr/>
          <a:lstStyle>
            <a:lvl1pPr marL="0" indent="0">
              <a:buFontTx/>
              <a:buNone/>
              <a:defRPr sz="1200" smtClean="0">
                <a:solidFill>
                  <a:schemeClr val="bg1"/>
                </a:solidFill>
              </a:defRPr>
            </a:lvl1pPr>
          </a:lstStyle>
          <a:p>
            <a:r>
              <a:rPr lang="en-US" dirty="0" smtClean="0"/>
              <a:t>Click to edit Master subtitle style</a:t>
            </a:r>
          </a:p>
        </p:txBody>
      </p:sp>
      <p:pic>
        <p:nvPicPr>
          <p:cNvPr id="32" name="Picture 3" descr="coverelement"/>
          <p:cNvPicPr>
            <a:picLocks noChangeAspect="1" noChangeArrowheads="1"/>
          </p:cNvPicPr>
          <p:nvPr userDrawn="1"/>
        </p:nvPicPr>
        <p:blipFill>
          <a:blip r:embed="rId3" cstate="print"/>
          <a:srcRect r="458"/>
          <a:stretch>
            <a:fillRect/>
          </a:stretch>
        </p:blipFill>
        <p:spPr bwMode="auto">
          <a:xfrm>
            <a:off x="260884" y="426975"/>
            <a:ext cx="8883650" cy="4821238"/>
          </a:xfrm>
          <a:prstGeom prst="rect">
            <a:avLst/>
          </a:prstGeom>
          <a:noFill/>
          <a:ln w="9525">
            <a:noFill/>
            <a:miter lim="800000"/>
            <a:headEnd/>
            <a:tailEnd/>
          </a:ln>
        </p:spPr>
      </p:pic>
      <p:pic>
        <p:nvPicPr>
          <p:cNvPr id="31" name="Picture 15" descr="InSites_Logo_Tagline"/>
          <p:cNvPicPr>
            <a:picLocks noChangeAspect="1" noChangeArrowheads="1"/>
          </p:cNvPicPr>
          <p:nvPr userDrawn="1"/>
        </p:nvPicPr>
        <p:blipFill>
          <a:blip r:embed="rId4" cstate="print"/>
          <a:srcRect/>
          <a:stretch>
            <a:fillRect/>
          </a:stretch>
        </p:blipFill>
        <p:spPr bwMode="auto">
          <a:xfrm>
            <a:off x="5351463" y="647700"/>
            <a:ext cx="3376612" cy="717550"/>
          </a:xfrm>
          <a:prstGeom prst="rect">
            <a:avLst/>
          </a:prstGeom>
          <a:noFill/>
          <a:ln w="9525">
            <a:noFill/>
            <a:miter lim="800000"/>
            <a:headEnd/>
            <a:tailEnd/>
          </a:ln>
        </p:spPr>
      </p:pic>
      <p:sp>
        <p:nvSpPr>
          <p:cNvPr id="27" name="Rectangle 2"/>
          <p:cNvSpPr>
            <a:spLocks noGrp="1" noChangeArrowheads="1"/>
          </p:cNvSpPr>
          <p:nvPr>
            <p:ph type="ctrTitle"/>
          </p:nvPr>
        </p:nvSpPr>
        <p:spPr>
          <a:xfrm>
            <a:off x="1438276" y="4385745"/>
            <a:ext cx="7143750" cy="900000"/>
          </a:xfrm>
        </p:spPr>
        <p:txBody>
          <a:bodyPr/>
          <a:lstStyle>
            <a:lvl1pPr>
              <a:defRPr smtClean="0">
                <a:solidFill>
                  <a:schemeClr val="bg1"/>
                </a:solidFill>
              </a:defRPr>
            </a:lvl1pPr>
          </a:lstStyle>
          <a:p>
            <a:r>
              <a:rPr lang="en-US" dirty="0" smtClean="0"/>
              <a:t>Click to edit Master title style</a:t>
            </a:r>
          </a:p>
        </p:txBody>
      </p:sp>
      <p:pic>
        <p:nvPicPr>
          <p:cNvPr id="18" name="Picture 11" descr="linksbalkje.emf"/>
          <p:cNvPicPr>
            <a:picLocks noChangeAspect="1"/>
          </p:cNvPicPr>
          <p:nvPr userDrawn="1"/>
        </p:nvPicPr>
        <p:blipFill>
          <a:blip r:embed="rId5" cstate="print"/>
          <a:srcRect l="3265" t="3427" r="327" b="21059"/>
          <a:stretch>
            <a:fillRect/>
          </a:stretch>
        </p:blipFill>
        <p:spPr bwMode="auto">
          <a:xfrm>
            <a:off x="0" y="0"/>
            <a:ext cx="276225" cy="6858000"/>
          </a:xfrm>
          <a:prstGeom prst="rect">
            <a:avLst/>
          </a:prstGeom>
          <a:noFill/>
          <a:ln w="9525">
            <a:noFill/>
            <a:miter lim="800000"/>
            <a:headEnd/>
            <a:tailEnd/>
          </a:ln>
        </p:spPr>
      </p:pic>
      <p:sp>
        <p:nvSpPr>
          <p:cNvPr id="20" name="Rectangle 19"/>
          <p:cNvSpPr>
            <a:spLocks noChangeArrowheads="1"/>
          </p:cNvSpPr>
          <p:nvPr userDrawn="1"/>
        </p:nvSpPr>
        <p:spPr bwMode="auto">
          <a:xfrm rot="16200000">
            <a:off x="-223043" y="6346031"/>
            <a:ext cx="700088" cy="92075"/>
          </a:xfrm>
          <a:prstGeom prst="rect">
            <a:avLst/>
          </a:prstGeom>
          <a:noFill/>
          <a:ln w="9525">
            <a:noFill/>
            <a:miter lim="800000"/>
            <a:headEnd/>
            <a:tailEnd/>
          </a:ln>
          <a:effectLst/>
        </p:spPr>
        <p:txBody>
          <a:bodyPr wrap="none" lIns="0" tIns="0" rIns="0" bIns="0" anchor="ctr" anchorCtr="1">
            <a:spAutoFit/>
          </a:bodyPr>
          <a:lstStyle/>
          <a:p>
            <a:pPr algn="r" defTabSz="914400" fontAlgn="base">
              <a:spcBef>
                <a:spcPct val="0"/>
              </a:spcBef>
              <a:spcAft>
                <a:spcPct val="0"/>
              </a:spcAft>
              <a:defRPr/>
            </a:pPr>
            <a:r>
              <a:rPr lang="en-US" sz="600" noProof="1">
                <a:solidFill>
                  <a:srgbClr val="F78F1E">
                    <a:lumMod val="60000"/>
                    <a:lumOff val="40000"/>
                  </a:srgbClr>
                </a:solidFill>
              </a:rPr>
              <a:t>© InSites Consulting</a:t>
            </a:r>
          </a:p>
        </p:txBody>
      </p:sp>
    </p:spTree>
    <p:extLst>
      <p:ext uri="{BB962C8B-B14F-4D97-AF65-F5344CB8AC3E}">
        <p14:creationId xmlns:p14="http://schemas.microsoft.com/office/powerpoint/2010/main" val="277904443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ice to meet you : Horizont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33"/>
            <a:ext cx="9144000" cy="6858000"/>
          </a:xfrm>
          <a:prstGeom prst="rect">
            <a:avLst/>
          </a:prstGeom>
        </p:spPr>
      </p:pic>
      <p:sp>
        <p:nvSpPr>
          <p:cNvPr id="7" name="TextBox 6"/>
          <p:cNvSpPr txBox="1"/>
          <p:nvPr userDrawn="1"/>
        </p:nvSpPr>
        <p:spPr>
          <a:xfrm>
            <a:off x="5065713" y="1977816"/>
            <a:ext cx="3771900" cy="1077218"/>
          </a:xfrm>
          <a:prstGeom prst="rect">
            <a:avLst/>
          </a:prstGeom>
          <a:noFill/>
        </p:spPr>
        <p:txBody>
          <a:bodyPr wrap="square" rtlCol="0">
            <a:spAutoFit/>
          </a:bodyPr>
          <a:lstStyle/>
          <a:p>
            <a:pPr fontAlgn="base">
              <a:lnSpc>
                <a:spcPts val="3300"/>
              </a:lnSpc>
              <a:spcBef>
                <a:spcPct val="0"/>
              </a:spcBef>
              <a:spcAft>
                <a:spcPct val="0"/>
              </a:spcAft>
            </a:pPr>
            <a:r>
              <a:rPr lang="en-US" sz="4000" b="1" dirty="0" smtClean="0">
                <a:solidFill>
                  <a:srgbClr val="F38A00"/>
                </a:solidFill>
                <a:latin typeface="Arial"/>
                <a:cs typeface="Arial"/>
              </a:rPr>
              <a:t>Nice to </a:t>
            </a:r>
            <a:br>
              <a:rPr lang="en-US" sz="4000" b="1" dirty="0" smtClean="0">
                <a:solidFill>
                  <a:srgbClr val="F38A00"/>
                </a:solidFill>
                <a:latin typeface="Arial"/>
                <a:cs typeface="Arial"/>
              </a:rPr>
            </a:br>
            <a:r>
              <a:rPr lang="en-US" sz="4000" b="1" dirty="0" smtClean="0">
                <a:solidFill>
                  <a:srgbClr val="F38A00"/>
                </a:solidFill>
                <a:latin typeface="Arial"/>
                <a:cs typeface="Arial"/>
              </a:rPr>
              <a:t>meet you! </a:t>
            </a:r>
            <a:endParaRPr lang="en-US" sz="4000" b="1" dirty="0">
              <a:solidFill>
                <a:srgbClr val="F38A00"/>
              </a:solidFill>
              <a:latin typeface="Arial"/>
              <a:cs typeface="Arial"/>
            </a:endParaRPr>
          </a:p>
          <a:p>
            <a:pPr>
              <a:lnSpc>
                <a:spcPct val="90000"/>
              </a:lnSpc>
            </a:pPr>
            <a:r>
              <a:rPr lang="en-US" sz="1000" b="1" dirty="0" smtClean="0">
                <a:solidFill>
                  <a:srgbClr val="F38A00"/>
                </a:solidFill>
                <a:latin typeface="Arial"/>
                <a:cs typeface="Arial"/>
              </a:rPr>
              <a:t> </a:t>
            </a:r>
          </a:p>
        </p:txBody>
      </p:sp>
      <p:pic>
        <p:nvPicPr>
          <p:cNvPr id="8" name="Picture 7" descr="lijntj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56667" y="3072816"/>
            <a:ext cx="4250264" cy="319277"/>
          </a:xfrm>
          <a:prstGeom prst="rect">
            <a:avLst/>
          </a:prstGeom>
        </p:spPr>
      </p:pic>
      <p:pic>
        <p:nvPicPr>
          <p:cNvPr id="12" name="Picture 11" descr="Travel&amp;Leisur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3" name="Picture 12" descr="InSitesConsultin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4" name="TextBox 13"/>
          <p:cNvSpPr txBox="1"/>
          <p:nvPr userDrawn="1"/>
        </p:nvSpPr>
        <p:spPr>
          <a:xfrm>
            <a:off x="784257" y="1977816"/>
            <a:ext cx="2680292" cy="369332"/>
          </a:xfrm>
          <a:prstGeom prst="rect">
            <a:avLst/>
          </a:prstGeom>
          <a:noFill/>
        </p:spPr>
        <p:txBody>
          <a:bodyPr wrap="square" rtlCol="0">
            <a:spAutoFit/>
          </a:bodyPr>
          <a:lstStyle/>
          <a:p>
            <a:pPr algn="ctr"/>
            <a:r>
              <a:rPr lang="en-US" dirty="0" smtClean="0"/>
              <a:t>Your photo</a:t>
            </a:r>
            <a:endParaRPr lang="en-US" dirty="0"/>
          </a:p>
        </p:txBody>
      </p:sp>
      <p:pic>
        <p:nvPicPr>
          <p:cNvPr id="15" name="Picture 14" descr="icon_contact_lett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8108" y="4106119"/>
            <a:ext cx="609620" cy="597428"/>
          </a:xfrm>
          <a:prstGeom prst="rect">
            <a:avLst/>
          </a:prstGeom>
        </p:spPr>
      </p:pic>
      <p:pic>
        <p:nvPicPr>
          <p:cNvPr id="16" name="Picture 15" descr="icon_contact_LinkedIn.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8108" y="5005547"/>
            <a:ext cx="609620" cy="597428"/>
          </a:xfrm>
          <a:prstGeom prst="rect">
            <a:avLst/>
          </a:prstGeom>
        </p:spPr>
      </p:pic>
      <p:pic>
        <p:nvPicPr>
          <p:cNvPr id="17" name="Picture 16" descr="icon_contact_Twitter.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48108" y="4555833"/>
            <a:ext cx="609620" cy="597428"/>
          </a:xfrm>
          <a:prstGeom prst="rect">
            <a:avLst/>
          </a:prstGeom>
        </p:spPr>
      </p:pic>
      <p:sp>
        <p:nvSpPr>
          <p:cNvPr id="23" name="Text Placeholder 3"/>
          <p:cNvSpPr>
            <a:spLocks noGrp="1"/>
          </p:cNvSpPr>
          <p:nvPr>
            <p:ph type="body" sz="half" idx="2"/>
          </p:nvPr>
        </p:nvSpPr>
        <p:spPr>
          <a:xfrm>
            <a:off x="5065713" y="2883204"/>
            <a:ext cx="3771900" cy="641350"/>
          </a:xfrm>
          <a:prstGeom prst="rect">
            <a:avLst/>
          </a:prstGeom>
        </p:spPr>
        <p:txBody>
          <a:bodyPr/>
          <a:lstStyle>
            <a:lvl1pPr marL="0" indent="0">
              <a:buNone/>
              <a:defRPr lang="en-US" sz="1600" b="1" kern="1200" dirty="0" smtClean="0">
                <a:solidFill>
                  <a:schemeClr val="tx1"/>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4" name="Text Placeholder 3"/>
          <p:cNvSpPr>
            <a:spLocks noGrp="1"/>
          </p:cNvSpPr>
          <p:nvPr>
            <p:ph type="body" sz="half" idx="10"/>
          </p:nvPr>
        </p:nvSpPr>
        <p:spPr>
          <a:xfrm>
            <a:off x="5065713" y="3433801"/>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5" name="Text Placeholder 3"/>
          <p:cNvSpPr>
            <a:spLocks noGrp="1"/>
          </p:cNvSpPr>
          <p:nvPr>
            <p:ph type="body" sz="half" idx="11"/>
          </p:nvPr>
        </p:nvSpPr>
        <p:spPr>
          <a:xfrm>
            <a:off x="1157728" y="4191936"/>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6" name="Text Placeholder 3"/>
          <p:cNvSpPr>
            <a:spLocks noGrp="1"/>
          </p:cNvSpPr>
          <p:nvPr>
            <p:ph type="body" sz="half" idx="12"/>
          </p:nvPr>
        </p:nvSpPr>
        <p:spPr>
          <a:xfrm>
            <a:off x="1157728" y="4641650"/>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7" name="Text Placeholder 3"/>
          <p:cNvSpPr>
            <a:spLocks noGrp="1"/>
          </p:cNvSpPr>
          <p:nvPr>
            <p:ph type="body" sz="half" idx="13"/>
          </p:nvPr>
        </p:nvSpPr>
        <p:spPr>
          <a:xfrm>
            <a:off x="1157728" y="5112181"/>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228276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pic>
        <p:nvPicPr>
          <p:cNvPr id="6" name="Picture 5" descr="lijntj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 y="2974174"/>
            <a:ext cx="8806112" cy="319277"/>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0" name="Picture 9" descr="Travel&amp;Leisur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1" name="Picture 10" descr="InSitesConsultin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3"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
          <p:cNvSpPr>
            <a:spLocks noGrp="1"/>
          </p:cNvSpPr>
          <p:nvPr>
            <p:ph type="ctrTitle"/>
          </p:nvPr>
        </p:nvSpPr>
        <p:spPr>
          <a:xfrm>
            <a:off x="685800" y="2299189"/>
            <a:ext cx="7772400" cy="834623"/>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15" name="Subtitle 2"/>
          <p:cNvSpPr>
            <a:spLocks noGrp="1"/>
          </p:cNvSpPr>
          <p:nvPr>
            <p:ph type="subTitle" idx="1"/>
          </p:nvPr>
        </p:nvSpPr>
        <p:spPr>
          <a:xfrm>
            <a:off x="665491" y="3350601"/>
            <a:ext cx="4202846" cy="800100"/>
          </a:xfrm>
          <a:prstGeom prst="rect">
            <a:avLst/>
          </a:prstGeom>
        </p:spPr>
        <p:txBody>
          <a:bodyPr/>
          <a:lstStyle>
            <a:lvl1pPr marL="0" indent="0" algn="ctr">
              <a:buNone/>
              <a:defRPr lang="nl-BE" sz="2000" b="1" kern="1200" dirty="0">
                <a:solidFill>
                  <a:schemeClr val="tx1"/>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BE" dirty="0"/>
          </a:p>
        </p:txBody>
      </p:sp>
    </p:spTree>
    <p:extLst>
      <p:ext uri="{BB962C8B-B14F-4D97-AF65-F5344CB8AC3E}">
        <p14:creationId xmlns:p14="http://schemas.microsoft.com/office/powerpoint/2010/main" val="29836182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criptive slide box : Orange foot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4" name="Picture 13" descr="Travel&amp;Leisure.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5" name="Picture 14" descr="InSitesConsulti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7" name="TextBox 16"/>
          <p:cNvSpPr txBox="1"/>
          <p:nvPr userDrawn="1"/>
        </p:nvSpPr>
        <p:spPr>
          <a:xfrm>
            <a:off x="6924675" y="556969"/>
            <a:ext cx="1880130" cy="369332"/>
          </a:xfrm>
          <a:prstGeom prst="rect">
            <a:avLst/>
          </a:prstGeom>
          <a:noFill/>
        </p:spPr>
        <p:txBody>
          <a:bodyPr wrap="none" rtlCol="0">
            <a:spAutoFit/>
          </a:bodyPr>
          <a:lstStyle/>
          <a:p>
            <a:r>
              <a:rPr lang="nl-BE" dirty="0" smtClean="0"/>
              <a:t>Background</a:t>
            </a:r>
            <a:r>
              <a:rPr lang="nl-BE" baseline="0" dirty="0" smtClean="0"/>
              <a:t> </a:t>
            </a:r>
            <a:r>
              <a:rPr lang="nl-BE" baseline="0" dirty="0" err="1" smtClean="0"/>
              <a:t>visual</a:t>
            </a:r>
            <a:endParaRPr lang="nl-BE" dirty="0"/>
          </a:p>
        </p:txBody>
      </p:sp>
      <p:sp>
        <p:nvSpPr>
          <p:cNvPr id="18"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9" name="Rounded Rectangle 18"/>
          <p:cNvSpPr/>
          <p:nvPr userDrawn="1"/>
        </p:nvSpPr>
        <p:spPr>
          <a:xfrm>
            <a:off x="496951" y="556969"/>
            <a:ext cx="4382695" cy="3647562"/>
          </a:xfrm>
          <a:prstGeom prst="roundRect">
            <a:avLst>
              <a:gd name="adj" fmla="val 3784"/>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20" name="Picture 19" descr="shadow.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88858" y="1121715"/>
            <a:ext cx="4290788" cy="379588"/>
          </a:xfrm>
          <a:prstGeom prst="rect">
            <a:avLst/>
          </a:prstGeom>
        </p:spPr>
      </p:pic>
      <p:sp>
        <p:nvSpPr>
          <p:cNvPr id="21" name="Title 1"/>
          <p:cNvSpPr>
            <a:spLocks noGrp="1"/>
          </p:cNvSpPr>
          <p:nvPr>
            <p:ph type="title"/>
          </p:nvPr>
        </p:nvSpPr>
        <p:spPr>
          <a:xfrm>
            <a:off x="808038" y="717315"/>
            <a:ext cx="3925887" cy="48941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22" name="Content Placeholder 2"/>
          <p:cNvSpPr>
            <a:spLocks noGrp="1"/>
          </p:cNvSpPr>
          <p:nvPr>
            <p:ph idx="1"/>
          </p:nvPr>
        </p:nvSpPr>
        <p:spPr>
          <a:xfrm>
            <a:off x="808038" y="1600201"/>
            <a:ext cx="4048125" cy="2343150"/>
          </a:xfrm>
          <a:prstGeom prst="rect">
            <a:avLst/>
          </a:prstGeom>
        </p:spPr>
        <p:txBody>
          <a:bodyPr/>
          <a:lstStyle>
            <a:lvl1pPr marL="342900" indent="-342900">
              <a:buFont typeface="Wingdings" pitchFamily="2" charset="2"/>
              <a:buChar char="§"/>
              <a:defRPr sz="1800">
                <a:latin typeface="Arial" pitchFamily="34" charset="0"/>
                <a:cs typeface="Arial" pitchFamily="34" charset="0"/>
              </a:defRPr>
            </a:lvl1pPr>
            <a:lvl2pPr>
              <a:defRPr sz="16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41742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criptive slide box : White footer">
    <p:spTree>
      <p:nvGrpSpPr>
        <p:cNvPr id="1" name=""/>
        <p:cNvGrpSpPr/>
        <p:nvPr/>
      </p:nvGrpSpPr>
      <p:grpSpPr>
        <a:xfrm>
          <a:off x="0" y="0"/>
          <a:ext cx="0" cy="0"/>
          <a:chOff x="0" y="0"/>
          <a:chExt cx="0" cy="0"/>
        </a:xfrm>
      </p:grpSpPr>
      <p:pic>
        <p:nvPicPr>
          <p:cNvPr id="9" name="Picture 8" descr="templateTravel&amp;Leisure5_foo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440"/>
            <a:ext cx="9144000" cy="1051560"/>
          </a:xfrm>
          <a:prstGeom prst="rect">
            <a:avLst/>
          </a:prstGeom>
        </p:spPr>
      </p:pic>
      <p:pic>
        <p:nvPicPr>
          <p:cNvPr id="13" name="Picture 12" descr="InSitesConsulti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23" name="Picture 22" descr="Travel&amp;Leisure_orang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1" y="6316157"/>
            <a:ext cx="395837" cy="384067"/>
          </a:xfrm>
          <a:prstGeom prst="rect">
            <a:avLst/>
          </a:prstGeom>
        </p:spPr>
      </p:pic>
      <p:sp>
        <p:nvSpPr>
          <p:cNvPr id="25" name="Rounded Rectangle 24"/>
          <p:cNvSpPr/>
          <p:nvPr userDrawn="1"/>
        </p:nvSpPr>
        <p:spPr>
          <a:xfrm>
            <a:off x="496951" y="556969"/>
            <a:ext cx="4382695" cy="3647562"/>
          </a:xfrm>
          <a:prstGeom prst="roundRect">
            <a:avLst>
              <a:gd name="adj" fmla="val 3784"/>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28" name="Picture 27" descr="shadow.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88858" y="1121715"/>
            <a:ext cx="4290788" cy="379588"/>
          </a:xfrm>
          <a:prstGeom prst="rect">
            <a:avLst/>
          </a:prstGeom>
        </p:spPr>
      </p:pic>
      <p:sp>
        <p:nvSpPr>
          <p:cNvPr id="29" name="TextBox 28"/>
          <p:cNvSpPr txBox="1"/>
          <p:nvPr userDrawn="1"/>
        </p:nvSpPr>
        <p:spPr>
          <a:xfrm>
            <a:off x="6924675" y="556969"/>
            <a:ext cx="1880130" cy="369332"/>
          </a:xfrm>
          <a:prstGeom prst="rect">
            <a:avLst/>
          </a:prstGeom>
          <a:noFill/>
        </p:spPr>
        <p:txBody>
          <a:bodyPr wrap="none" rtlCol="0">
            <a:spAutoFit/>
          </a:bodyPr>
          <a:lstStyle/>
          <a:p>
            <a:r>
              <a:rPr lang="nl-BE" dirty="0" smtClean="0"/>
              <a:t>Background</a:t>
            </a:r>
            <a:r>
              <a:rPr lang="nl-BE" baseline="0" dirty="0" smtClean="0"/>
              <a:t> </a:t>
            </a:r>
            <a:r>
              <a:rPr lang="nl-BE" baseline="0" dirty="0" err="1" smtClean="0"/>
              <a:t>visual</a:t>
            </a:r>
            <a:endParaRPr lang="nl-BE" dirty="0"/>
          </a:p>
        </p:txBody>
      </p:sp>
      <p:sp>
        <p:nvSpPr>
          <p:cNvPr id="30"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3" name="Content Placeholder 2"/>
          <p:cNvSpPr>
            <a:spLocks noGrp="1"/>
          </p:cNvSpPr>
          <p:nvPr>
            <p:ph idx="1"/>
          </p:nvPr>
        </p:nvSpPr>
        <p:spPr>
          <a:xfrm>
            <a:off x="808038" y="1600201"/>
            <a:ext cx="4048125" cy="2343150"/>
          </a:xfrm>
          <a:prstGeom prst="rect">
            <a:avLst/>
          </a:prstGeom>
        </p:spPr>
        <p:txBody>
          <a:bodyPr/>
          <a:lstStyle>
            <a:lvl1pPr marL="342900" indent="-342900">
              <a:buFont typeface="Wingdings" pitchFamily="2" charset="2"/>
              <a:buChar char="§"/>
              <a:defRPr sz="1800">
                <a:latin typeface="Arial" pitchFamily="34" charset="0"/>
                <a:cs typeface="Arial" pitchFamily="34" charset="0"/>
              </a:defRPr>
            </a:lvl1pPr>
            <a:lvl2pPr>
              <a:defRPr sz="16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34" name="Title 1"/>
          <p:cNvSpPr>
            <a:spLocks noGrp="1"/>
          </p:cNvSpPr>
          <p:nvPr>
            <p:ph type="title"/>
          </p:nvPr>
        </p:nvSpPr>
        <p:spPr>
          <a:xfrm>
            <a:off x="808038" y="717315"/>
            <a:ext cx="3925887" cy="48941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Tree>
    <p:extLst>
      <p:ext uri="{BB962C8B-B14F-4D97-AF65-F5344CB8AC3E}">
        <p14:creationId xmlns:p14="http://schemas.microsoft.com/office/powerpoint/2010/main" val="3380046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Orange foot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5" name="Picture 14" descr="Travel&amp;Leisure.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6" name="Picture 15" descr="InSitesConsulti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8" name="Title 1"/>
          <p:cNvSpPr>
            <a:spLocks noGrp="1"/>
          </p:cNvSpPr>
          <p:nvPr>
            <p:ph type="title"/>
          </p:nvPr>
        </p:nvSpPr>
        <p:spPr>
          <a:xfrm>
            <a:off x="457200" y="390525"/>
            <a:ext cx="8229600" cy="94534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19"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23"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9740059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White footer">
    <p:spTree>
      <p:nvGrpSpPr>
        <p:cNvPr id="1" name=""/>
        <p:cNvGrpSpPr/>
        <p:nvPr/>
      </p:nvGrpSpPr>
      <p:grpSpPr>
        <a:xfrm>
          <a:off x="0" y="0"/>
          <a:ext cx="0" cy="0"/>
          <a:chOff x="0" y="0"/>
          <a:chExt cx="0" cy="0"/>
        </a:xfrm>
      </p:grpSpPr>
      <p:pic>
        <p:nvPicPr>
          <p:cNvPr id="9" name="Picture 8" descr="templateTravel&amp;Leisure5_foo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440"/>
            <a:ext cx="9144000" cy="1051560"/>
          </a:xfrm>
          <a:prstGeom prst="rect">
            <a:avLst/>
          </a:prstGeom>
        </p:spPr>
      </p:pic>
      <p:pic>
        <p:nvPicPr>
          <p:cNvPr id="10" name="Picture 9" descr="InSitesConsulti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12" name="Picture 11" descr="Travel&amp;Leisure_orang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1" y="6316157"/>
            <a:ext cx="395837" cy="384067"/>
          </a:xfrm>
          <a:prstGeom prst="rect">
            <a:avLst/>
          </a:prstGeom>
        </p:spPr>
      </p:pic>
      <p:sp>
        <p:nvSpPr>
          <p:cNvPr id="23"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11" name="Picture 10" descr="lijntj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18" name="Title 1"/>
          <p:cNvSpPr>
            <a:spLocks noGrp="1"/>
          </p:cNvSpPr>
          <p:nvPr>
            <p:ph type="title"/>
          </p:nvPr>
        </p:nvSpPr>
        <p:spPr>
          <a:xfrm>
            <a:off x="457200" y="390525"/>
            <a:ext cx="8229600" cy="94534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19"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946268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y tuned!">
    <p:spTree>
      <p:nvGrpSpPr>
        <p:cNvPr id="1" name=""/>
        <p:cNvGrpSpPr/>
        <p:nvPr/>
      </p:nvGrpSpPr>
      <p:grpSpPr>
        <a:xfrm>
          <a:off x="0" y="0"/>
          <a:ext cx="0" cy="0"/>
          <a:chOff x="0" y="0"/>
          <a:chExt cx="0" cy="0"/>
        </a:xfrm>
      </p:grpSpPr>
      <p:sp>
        <p:nvSpPr>
          <p:cNvPr id="10" name="Rounded Rectangle 3"/>
          <p:cNvSpPr/>
          <p:nvPr userDrawn="1"/>
        </p:nvSpPr>
        <p:spPr>
          <a:xfrm>
            <a:off x="861769" y="3553916"/>
            <a:ext cx="3710408" cy="1720831"/>
          </a:xfrm>
          <a:prstGeom prst="roundRect">
            <a:avLst>
              <a:gd name="adj" fmla="val 3784"/>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11" name="TextBox 10"/>
          <p:cNvSpPr txBox="1"/>
          <p:nvPr userDrawn="1"/>
        </p:nvSpPr>
        <p:spPr>
          <a:xfrm>
            <a:off x="853130" y="2045764"/>
            <a:ext cx="3787280" cy="605294"/>
          </a:xfrm>
          <a:prstGeom prst="rect">
            <a:avLst/>
          </a:prstGeom>
          <a:noFill/>
        </p:spPr>
        <p:txBody>
          <a:bodyPr wrap="square" rtlCol="0">
            <a:spAutoFit/>
          </a:bodyPr>
          <a:lstStyle/>
          <a:p>
            <a:pPr>
              <a:lnSpc>
                <a:spcPct val="80000"/>
              </a:lnSpc>
            </a:pPr>
            <a:r>
              <a:rPr lang="en-US" sz="4000" b="1" dirty="0" smtClean="0">
                <a:solidFill>
                  <a:srgbClr val="F38A00"/>
                </a:solidFill>
                <a:latin typeface="Arial"/>
                <a:cs typeface="Arial"/>
              </a:rPr>
              <a:t>Stay tuned!</a:t>
            </a:r>
            <a:endParaRPr lang="en-US" sz="4000" b="1" dirty="0">
              <a:solidFill>
                <a:srgbClr val="F38A00"/>
              </a:solidFill>
              <a:latin typeface="Arial"/>
              <a:cs typeface="Arial"/>
            </a:endParaRPr>
          </a:p>
        </p:txBody>
      </p:sp>
      <p:sp>
        <p:nvSpPr>
          <p:cNvPr id="12" name="TextBox 11"/>
          <p:cNvSpPr txBox="1"/>
          <p:nvPr userDrawn="1"/>
        </p:nvSpPr>
        <p:spPr>
          <a:xfrm>
            <a:off x="1022642" y="3711375"/>
            <a:ext cx="3549535" cy="1416606"/>
          </a:xfrm>
          <a:prstGeom prst="rect">
            <a:avLst/>
          </a:prstGeom>
          <a:noFill/>
        </p:spPr>
        <p:txBody>
          <a:bodyPr wrap="square" rtlCol="0">
            <a:spAutoFit/>
          </a:bodyPr>
          <a:lstStyle/>
          <a:p>
            <a:pPr>
              <a:lnSpc>
                <a:spcPct val="120000"/>
              </a:lnSpc>
            </a:pPr>
            <a:r>
              <a:rPr lang="en-US" sz="1400" dirty="0" smtClean="0">
                <a:solidFill>
                  <a:srgbClr val="000000"/>
                </a:solidFill>
                <a:latin typeface="Arial"/>
                <a:cs typeface="Arial"/>
              </a:rPr>
              <a:t>We believe in </a:t>
            </a:r>
            <a:r>
              <a:rPr lang="en-US" sz="1400" b="1" dirty="0" smtClean="0">
                <a:solidFill>
                  <a:srgbClr val="000000"/>
                </a:solidFill>
                <a:latin typeface="Arial"/>
                <a:cs typeface="Arial"/>
              </a:rPr>
              <a:t>sharing knowledge </a:t>
            </a:r>
            <a:r>
              <a:rPr lang="en-US" sz="1400" dirty="0" smtClean="0">
                <a:solidFill>
                  <a:srgbClr val="000000"/>
                </a:solidFill>
                <a:latin typeface="Arial"/>
                <a:cs typeface="Arial"/>
              </a:rPr>
              <a:t>with </a:t>
            </a:r>
            <a:br>
              <a:rPr lang="en-US" sz="1400" dirty="0" smtClean="0">
                <a:solidFill>
                  <a:srgbClr val="000000"/>
                </a:solidFill>
                <a:latin typeface="Arial"/>
                <a:cs typeface="Arial"/>
              </a:rPr>
            </a:br>
            <a:r>
              <a:rPr lang="en-US" sz="1400" dirty="0" smtClean="0">
                <a:solidFill>
                  <a:srgbClr val="000000"/>
                </a:solidFill>
                <a:latin typeface="Arial"/>
                <a:cs typeface="Arial"/>
              </a:rPr>
              <a:t>all of our stakeholders. </a:t>
            </a:r>
          </a:p>
          <a:p>
            <a:pPr>
              <a:lnSpc>
                <a:spcPct val="120000"/>
              </a:lnSpc>
            </a:pPr>
            <a:r>
              <a:rPr lang="en-US" sz="300" dirty="0" smtClean="0">
                <a:solidFill>
                  <a:srgbClr val="000000"/>
                </a:solidFill>
                <a:latin typeface="Arial"/>
                <a:cs typeface="Arial"/>
              </a:rPr>
              <a:t/>
            </a:r>
            <a:br>
              <a:rPr lang="en-US" sz="300" dirty="0" smtClean="0">
                <a:solidFill>
                  <a:srgbClr val="000000"/>
                </a:solidFill>
                <a:latin typeface="Arial"/>
                <a:cs typeface="Arial"/>
              </a:rPr>
            </a:br>
            <a:r>
              <a:rPr lang="en-US" sz="1400" dirty="0" smtClean="0">
                <a:solidFill>
                  <a:srgbClr val="000000"/>
                </a:solidFill>
                <a:latin typeface="Arial"/>
                <a:cs typeface="Arial"/>
              </a:rPr>
              <a:t>Become friends with us, visit our blogs, </a:t>
            </a:r>
            <a:br>
              <a:rPr lang="en-US" sz="1400" dirty="0" smtClean="0">
                <a:solidFill>
                  <a:srgbClr val="000000"/>
                </a:solidFill>
                <a:latin typeface="Arial"/>
                <a:cs typeface="Arial"/>
              </a:rPr>
            </a:br>
            <a:r>
              <a:rPr lang="en-US" sz="1400" dirty="0" smtClean="0">
                <a:solidFill>
                  <a:srgbClr val="000000"/>
                </a:solidFill>
                <a:latin typeface="Arial"/>
                <a:cs typeface="Arial"/>
              </a:rPr>
              <a:t>download our papers and presentations, </a:t>
            </a:r>
            <a:br>
              <a:rPr lang="en-US" sz="1400" dirty="0" smtClean="0">
                <a:solidFill>
                  <a:srgbClr val="000000"/>
                </a:solidFill>
                <a:latin typeface="Arial"/>
                <a:cs typeface="Arial"/>
              </a:rPr>
            </a:br>
            <a:r>
              <a:rPr lang="en-US" sz="1400" dirty="0" smtClean="0">
                <a:solidFill>
                  <a:srgbClr val="000000"/>
                </a:solidFill>
                <a:latin typeface="Arial"/>
                <a:cs typeface="Arial"/>
              </a:rPr>
              <a:t>order our books…</a:t>
            </a:r>
            <a:endParaRPr lang="en-US" sz="1400" dirty="0">
              <a:solidFill>
                <a:srgbClr val="000000"/>
              </a:solidFill>
              <a:latin typeface="Arial"/>
              <a:cs typeface="Arial"/>
            </a:endParaRPr>
          </a:p>
        </p:txBody>
      </p:sp>
      <p:pic>
        <p:nvPicPr>
          <p:cNvPr id="13" name="Picture 12" descr="lijntj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488" y="2566231"/>
            <a:ext cx="8715176" cy="319277"/>
          </a:xfrm>
          <a:prstGeom prst="rect">
            <a:avLst/>
          </a:prstGeom>
        </p:spPr>
      </p:pic>
      <p:pic>
        <p:nvPicPr>
          <p:cNvPr id="14" name="Afbeelding 12" descr="radio.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62511" y="402277"/>
            <a:ext cx="5813753" cy="3469971"/>
          </a:xfrm>
          <a:prstGeom prst="rect">
            <a:avLst/>
          </a:prstGeom>
        </p:spPr>
      </p:pic>
      <p:sp>
        <p:nvSpPr>
          <p:cNvPr id="15" name="TextBox 10"/>
          <p:cNvSpPr txBox="1"/>
          <p:nvPr userDrawn="1"/>
        </p:nvSpPr>
        <p:spPr>
          <a:xfrm>
            <a:off x="5303426" y="2807579"/>
            <a:ext cx="3454900" cy="3567644"/>
          </a:xfrm>
          <a:prstGeom prst="rect">
            <a:avLst/>
          </a:prstGeom>
          <a:noFill/>
        </p:spPr>
        <p:txBody>
          <a:bodyPr wrap="square" rtlCol="0">
            <a:spAutoFit/>
          </a:bodyPr>
          <a:lstStyle/>
          <a:p>
            <a:pPr>
              <a:lnSpc>
                <a:spcPct val="200000"/>
              </a:lnSpc>
            </a:pPr>
            <a:endParaRPr lang="en-US" sz="1400" dirty="0" smtClean="0">
              <a:solidFill>
                <a:srgbClr val="000000"/>
              </a:solidFill>
              <a:latin typeface="Arial"/>
              <a:cs typeface="Arial"/>
            </a:endParaRPr>
          </a:p>
          <a:p>
            <a:pPr>
              <a:lnSpc>
                <a:spcPct val="200000"/>
              </a:lnSpc>
            </a:pPr>
            <a:endParaRPr lang="en-US" sz="500" dirty="0" smtClean="0">
              <a:solidFill>
                <a:srgbClr val="000000"/>
              </a:solidFill>
              <a:latin typeface="Arial"/>
              <a:cs typeface="Arial"/>
            </a:endParaRPr>
          </a:p>
          <a:p>
            <a:pPr>
              <a:lnSpc>
                <a:spcPct val="200000"/>
              </a:lnSpc>
            </a:pPr>
            <a:r>
              <a:rPr lang="en-US" sz="1400" dirty="0" smtClean="0">
                <a:solidFill>
                  <a:srgbClr val="F38A00"/>
                </a:solidFill>
                <a:latin typeface="Arial"/>
                <a:cs typeface="Arial"/>
              </a:rPr>
              <a:t>Connecting on LinkedIn</a:t>
            </a:r>
          </a:p>
          <a:p>
            <a:pPr>
              <a:lnSpc>
                <a:spcPct val="200000"/>
              </a:lnSpc>
            </a:pPr>
            <a:r>
              <a:rPr lang="en-US" sz="1400" dirty="0">
                <a:solidFill>
                  <a:srgbClr val="F38A00"/>
                </a:solidFill>
                <a:latin typeface="Arial"/>
                <a:cs typeface="Arial"/>
              </a:rPr>
              <a:t>Connecting on </a:t>
            </a:r>
            <a:r>
              <a:rPr lang="en-US" sz="1400" dirty="0" smtClean="0">
                <a:solidFill>
                  <a:srgbClr val="F38A00"/>
                </a:solidFill>
                <a:latin typeface="Arial"/>
                <a:cs typeface="Arial"/>
              </a:rPr>
              <a:t>Facebook</a:t>
            </a:r>
          </a:p>
          <a:p>
            <a:pPr>
              <a:lnSpc>
                <a:spcPct val="200000"/>
              </a:lnSpc>
            </a:pPr>
            <a:r>
              <a:rPr lang="en-US" sz="1400" dirty="0" smtClean="0">
                <a:solidFill>
                  <a:srgbClr val="F38A00"/>
                </a:solidFill>
                <a:latin typeface="Arial"/>
                <a:cs typeface="Arial"/>
              </a:rPr>
              <a:t>Free </a:t>
            </a:r>
            <a:r>
              <a:rPr lang="en-US" sz="1400" dirty="0">
                <a:solidFill>
                  <a:srgbClr val="F38A00"/>
                </a:solidFill>
                <a:latin typeface="Arial"/>
                <a:cs typeface="Arial"/>
              </a:rPr>
              <a:t>content on </a:t>
            </a:r>
            <a:r>
              <a:rPr lang="en-US" sz="1400" dirty="0" err="1" smtClean="0">
                <a:solidFill>
                  <a:srgbClr val="F38A00"/>
                </a:solidFill>
                <a:latin typeface="Arial"/>
                <a:cs typeface="Arial"/>
              </a:rPr>
              <a:t>Slideshare</a:t>
            </a:r>
            <a:endParaRPr lang="en-US" sz="1400" dirty="0" smtClean="0">
              <a:solidFill>
                <a:srgbClr val="F38A00"/>
              </a:solidFill>
              <a:latin typeface="Arial"/>
              <a:cs typeface="Arial"/>
            </a:endParaRPr>
          </a:p>
          <a:p>
            <a:pPr>
              <a:lnSpc>
                <a:spcPct val="200000"/>
              </a:lnSpc>
            </a:pPr>
            <a:r>
              <a:rPr lang="en-US" sz="1400" dirty="0">
                <a:solidFill>
                  <a:srgbClr val="F38A00"/>
                </a:solidFill>
                <a:latin typeface="Arial"/>
                <a:cs typeface="Arial"/>
              </a:rPr>
              <a:t>InSites Consulting </a:t>
            </a:r>
            <a:r>
              <a:rPr lang="en-US" sz="1400" dirty="0" smtClean="0">
                <a:solidFill>
                  <a:srgbClr val="F38A00"/>
                </a:solidFill>
                <a:latin typeface="Arial"/>
                <a:cs typeface="Arial"/>
              </a:rPr>
              <a:t>blog</a:t>
            </a:r>
          </a:p>
          <a:p>
            <a:pPr>
              <a:lnSpc>
                <a:spcPct val="200000"/>
              </a:lnSpc>
            </a:pPr>
            <a:r>
              <a:rPr lang="en-US" sz="1400" dirty="0" smtClean="0">
                <a:solidFill>
                  <a:srgbClr val="F38A00"/>
                </a:solidFill>
                <a:latin typeface="Arial"/>
                <a:cs typeface="Arial"/>
              </a:rPr>
              <a:t>The Conversation Manager blog</a:t>
            </a:r>
          </a:p>
          <a:p>
            <a:pPr>
              <a:lnSpc>
                <a:spcPct val="200000"/>
              </a:lnSpc>
            </a:pPr>
            <a:r>
              <a:rPr lang="en-US" sz="1400" dirty="0">
                <a:solidFill>
                  <a:srgbClr val="F38A00"/>
                </a:solidFill>
                <a:latin typeface="Arial"/>
                <a:cs typeface="Arial"/>
              </a:rPr>
              <a:t>How cool brands stay hot blog</a:t>
            </a:r>
          </a:p>
          <a:p>
            <a:pPr>
              <a:lnSpc>
                <a:spcPct val="150000"/>
              </a:lnSpc>
            </a:pPr>
            <a:r>
              <a:rPr lang="en-US" sz="1400" b="1" dirty="0" smtClean="0">
                <a:solidFill>
                  <a:srgbClr val="F38A00"/>
                </a:solidFill>
                <a:latin typeface="Arial"/>
                <a:cs typeface="Arial"/>
              </a:rPr>
              <a:t>	</a:t>
            </a:r>
            <a:endParaRPr lang="en-US" sz="1400" b="1" dirty="0">
              <a:solidFill>
                <a:srgbClr val="F38A00"/>
              </a:solidFill>
              <a:latin typeface="Arial"/>
              <a:cs typeface="Arial"/>
            </a:endParaRP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7" name="Picture 16" descr="Travel&amp;Leisure.png"/>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8" name="Picture 17" descr="InSitesConsulting.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20" name="Picture 19" descr="icon_contact_ConvManag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63076" y="5153977"/>
            <a:ext cx="609620" cy="597428"/>
          </a:xfrm>
          <a:prstGeom prst="rect">
            <a:avLst/>
          </a:prstGeom>
        </p:spPr>
      </p:pic>
      <p:pic>
        <p:nvPicPr>
          <p:cNvPr id="21" name="Picture 20" descr="icon_contact_Facebook.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763076" y="3882625"/>
            <a:ext cx="609620" cy="597428"/>
          </a:xfrm>
          <a:prstGeom prst="rect">
            <a:avLst/>
          </a:prstGeom>
        </p:spPr>
      </p:pic>
      <p:pic>
        <p:nvPicPr>
          <p:cNvPr id="22" name="Picture 21" descr="icon_contact_InSitesConsulting.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3076" y="4730193"/>
            <a:ext cx="609620" cy="597428"/>
          </a:xfrm>
          <a:prstGeom prst="rect">
            <a:avLst/>
          </a:prstGeom>
        </p:spPr>
      </p:pic>
      <p:pic>
        <p:nvPicPr>
          <p:cNvPr id="23" name="Picture 22" descr="icon_contact_LinkedIn.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63076" y="3458841"/>
            <a:ext cx="609620" cy="597428"/>
          </a:xfrm>
          <a:prstGeom prst="rect">
            <a:avLst/>
          </a:prstGeom>
        </p:spPr>
      </p:pic>
      <p:pic>
        <p:nvPicPr>
          <p:cNvPr id="24" name="Picture 23" descr="icon_contact_Slideshar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763076" y="4306409"/>
            <a:ext cx="609620" cy="597428"/>
          </a:xfrm>
          <a:prstGeom prst="rect">
            <a:avLst/>
          </a:prstGeom>
        </p:spPr>
      </p:pic>
      <p:pic>
        <p:nvPicPr>
          <p:cNvPr id="25" name="Picture 24" descr="icon_contact_HCBSH.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63076" y="5577759"/>
            <a:ext cx="609620" cy="597428"/>
          </a:xfrm>
          <a:prstGeom prst="rect">
            <a:avLst/>
          </a:prstGeom>
        </p:spPr>
      </p:pic>
      <p:sp>
        <p:nvSpPr>
          <p:cNvPr id="26"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01440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7.png"/><Relationship Id="rId5" Type="http://schemas.openxmlformats.org/officeDocument/2006/relationships/slideLayout" Target="../slideLayouts/slideLayout19.xml"/><Relationship Id="rId10" Type="http://schemas.openxmlformats.org/officeDocument/2006/relationships/image" Target="../media/image26.emf"/><Relationship Id="rId4" Type="http://schemas.openxmlformats.org/officeDocument/2006/relationships/slideLayout" Target="../slideLayouts/slideLayout18.xml"/><Relationship Id="rId9" Type="http://schemas.openxmlformats.org/officeDocument/2006/relationships/image" Target="../media/image2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5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4" r:id="rId4"/>
    <p:sldLayoutId id="2147483657" r:id="rId5"/>
    <p:sldLayoutId id="2147483652" r:id="rId6"/>
    <p:sldLayoutId id="2147483660" r:id="rId7"/>
    <p:sldLayoutId id="2147483673" r:id="rId8"/>
    <p:sldLayoutId id="2147483653" r:id="rId9"/>
    <p:sldLayoutId id="2147483705" r:id="rId10"/>
    <p:sldLayoutId id="2147483717" r:id="rId11"/>
    <p:sldLayoutId id="2147483718" r:id="rId12"/>
    <p:sldLayoutId id="2147483719" r:id="rId13"/>
    <p:sldLayoutId id="2147483720"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6750" y="0"/>
            <a:ext cx="7229475" cy="714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endParaRPr lang="en-US" dirty="0" smtClean="0"/>
          </a:p>
        </p:txBody>
      </p:sp>
      <p:sp>
        <p:nvSpPr>
          <p:cNvPr id="1027" name="Rectangle 3"/>
          <p:cNvSpPr>
            <a:spLocks noGrp="1" noChangeArrowheads="1"/>
          </p:cNvSpPr>
          <p:nvPr>
            <p:ph type="body" idx="1"/>
          </p:nvPr>
        </p:nvSpPr>
        <p:spPr bwMode="auto">
          <a:xfrm>
            <a:off x="476250" y="830263"/>
            <a:ext cx="8448675" cy="5580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dirty="0" smtClean="0"/>
          </a:p>
        </p:txBody>
      </p:sp>
      <p:pic>
        <p:nvPicPr>
          <p:cNvPr id="1028" name="Picture 16" descr="InSites_Logo_NoTagline"/>
          <p:cNvPicPr>
            <a:picLocks noChangeAspect="1" noChangeArrowheads="1"/>
          </p:cNvPicPr>
          <p:nvPr/>
        </p:nvPicPr>
        <p:blipFill>
          <a:blip r:embed="rId9" cstate="print"/>
          <a:srcRect/>
          <a:stretch>
            <a:fillRect/>
          </a:stretch>
        </p:blipFill>
        <p:spPr bwMode="auto">
          <a:xfrm>
            <a:off x="354013" y="6543675"/>
            <a:ext cx="1546225" cy="254000"/>
          </a:xfrm>
          <a:prstGeom prst="rect">
            <a:avLst/>
          </a:prstGeom>
          <a:noFill/>
          <a:ln w="9525">
            <a:noFill/>
            <a:miter lim="800000"/>
            <a:headEnd/>
            <a:tailEnd/>
          </a:ln>
        </p:spPr>
      </p:pic>
      <p:sp>
        <p:nvSpPr>
          <p:cNvPr id="17"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defTabSz="914400" fontAlgn="base">
              <a:spcBef>
                <a:spcPct val="50000"/>
              </a:spcBef>
              <a:spcAft>
                <a:spcPct val="0"/>
              </a:spcAft>
              <a:defRPr/>
            </a:pPr>
            <a:fld id="{9BA4F032-AF05-4DFC-AAF8-07EE49AB41FF}" type="slidenum">
              <a:rPr lang="en-US" sz="1200" b="1">
                <a:solidFill>
                  <a:srgbClr val="F78F1E"/>
                </a:solidFill>
              </a:rPr>
              <a:pPr defTabSz="914400" fontAlgn="base">
                <a:spcBef>
                  <a:spcPct val="50000"/>
                </a:spcBef>
                <a:spcAft>
                  <a:spcPct val="0"/>
                </a:spcAft>
                <a:defRPr/>
              </a:pPr>
              <a:t>‹#›</a:t>
            </a:fld>
            <a:endParaRPr lang="en-US" sz="1200" b="1" dirty="0">
              <a:solidFill>
                <a:srgbClr val="F78F1E"/>
              </a:solidFill>
            </a:endParaRPr>
          </a:p>
        </p:txBody>
      </p:sp>
      <p:sp>
        <p:nvSpPr>
          <p:cNvPr id="27" name="Rectangle 19"/>
          <p:cNvSpPr>
            <a:spLocks noChangeArrowheads="1"/>
          </p:cNvSpPr>
          <p:nvPr/>
        </p:nvSpPr>
        <p:spPr bwMode="auto">
          <a:xfrm>
            <a:off x="3181350" y="6593417"/>
            <a:ext cx="5400675" cy="168275"/>
          </a:xfrm>
          <a:prstGeom prst="rect">
            <a:avLst/>
          </a:prstGeom>
          <a:noFill/>
          <a:ln w="9525">
            <a:noFill/>
            <a:miter lim="800000"/>
            <a:headEnd/>
            <a:tailEnd/>
          </a:ln>
          <a:effectLst/>
        </p:spPr>
        <p:txBody>
          <a:bodyPr wrap="none" lIns="0" tIns="0" rIns="0" bIns="0" anchor="ctr"/>
          <a:lstStyle/>
          <a:p>
            <a:pPr algn="r" defTabSz="914400" fontAlgn="base">
              <a:spcBef>
                <a:spcPct val="0"/>
              </a:spcBef>
              <a:spcAft>
                <a:spcPct val="0"/>
              </a:spcAft>
              <a:defRPr/>
            </a:pPr>
            <a:r>
              <a:rPr lang="en-US" sz="1100" noProof="1" smtClean="0">
                <a:solidFill>
                  <a:srgbClr val="005480"/>
                </a:solidFill>
              </a:rPr>
              <a:t>DVV – Conversation Mapping</a:t>
            </a:r>
            <a:endParaRPr lang="en-US" sz="1100" noProof="1">
              <a:solidFill>
                <a:srgbClr val="005480"/>
              </a:solidFill>
            </a:endParaRPr>
          </a:p>
        </p:txBody>
      </p:sp>
      <p:pic>
        <p:nvPicPr>
          <p:cNvPr id="1032" name="Picture 11" descr="linksbalkje.emf"/>
          <p:cNvPicPr>
            <a:picLocks noChangeAspect="1"/>
          </p:cNvPicPr>
          <p:nvPr/>
        </p:nvPicPr>
        <p:blipFill>
          <a:blip r:embed="rId10" cstate="print"/>
          <a:srcRect l="3265" t="3427" r="327" b="21059"/>
          <a:stretch>
            <a:fillRect/>
          </a:stretch>
        </p:blipFill>
        <p:spPr bwMode="auto">
          <a:xfrm>
            <a:off x="0" y="0"/>
            <a:ext cx="276225" cy="6858000"/>
          </a:xfrm>
          <a:prstGeom prst="rect">
            <a:avLst/>
          </a:prstGeom>
          <a:noFill/>
          <a:ln w="9525">
            <a:noFill/>
            <a:miter lim="800000"/>
            <a:headEnd/>
            <a:tailEnd/>
          </a:ln>
        </p:spPr>
      </p:pic>
      <p:sp>
        <p:nvSpPr>
          <p:cNvPr id="15" name="Rectangle 19"/>
          <p:cNvSpPr>
            <a:spLocks noChangeArrowheads="1"/>
          </p:cNvSpPr>
          <p:nvPr/>
        </p:nvSpPr>
        <p:spPr bwMode="auto">
          <a:xfrm rot="16200000">
            <a:off x="-223043" y="6346031"/>
            <a:ext cx="700088" cy="92075"/>
          </a:xfrm>
          <a:prstGeom prst="rect">
            <a:avLst/>
          </a:prstGeom>
          <a:noFill/>
          <a:ln w="9525">
            <a:noFill/>
            <a:miter lim="800000"/>
            <a:headEnd/>
            <a:tailEnd/>
          </a:ln>
          <a:effectLst/>
        </p:spPr>
        <p:txBody>
          <a:bodyPr wrap="none" lIns="0" tIns="0" rIns="0" bIns="0" anchor="ctr" anchorCtr="1">
            <a:spAutoFit/>
          </a:bodyPr>
          <a:lstStyle/>
          <a:p>
            <a:pPr algn="r" defTabSz="914400" fontAlgn="base">
              <a:spcBef>
                <a:spcPct val="0"/>
              </a:spcBef>
              <a:spcAft>
                <a:spcPct val="0"/>
              </a:spcAft>
              <a:defRPr/>
            </a:pPr>
            <a:r>
              <a:rPr lang="en-US" sz="600" noProof="1">
                <a:solidFill>
                  <a:srgbClr val="F78F1E">
                    <a:lumMod val="60000"/>
                    <a:lumOff val="40000"/>
                  </a:srgbClr>
                </a:solidFill>
              </a:rPr>
              <a:t>© InSites Consulting</a:t>
            </a:r>
          </a:p>
        </p:txBody>
      </p:sp>
    </p:spTree>
    <p:extLst>
      <p:ext uri="{BB962C8B-B14F-4D97-AF65-F5344CB8AC3E}">
        <p14:creationId xmlns:p14="http://schemas.microsoft.com/office/powerpoint/2010/main" val="30617903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1800" b="1">
          <a:solidFill>
            <a:schemeClr val="tx2"/>
          </a:solidFill>
          <a:latin typeface="+mn-lt"/>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defRPr>
      </a:lvl2pPr>
      <a:lvl3pPr algn="l" rtl="0" eaLnBrk="0" fontAlgn="base" hangingPunct="0">
        <a:lnSpc>
          <a:spcPct val="90000"/>
        </a:lnSpc>
        <a:spcBef>
          <a:spcPct val="0"/>
        </a:spcBef>
        <a:spcAft>
          <a:spcPct val="0"/>
        </a:spcAft>
        <a:defRPr sz="4400" b="1">
          <a:solidFill>
            <a:schemeClr val="tx2"/>
          </a:solidFill>
          <a:latin typeface="Arial" charset="0"/>
        </a:defRPr>
      </a:lvl3pPr>
      <a:lvl4pPr algn="l" rtl="0" eaLnBrk="0" fontAlgn="base" hangingPunct="0">
        <a:lnSpc>
          <a:spcPct val="90000"/>
        </a:lnSpc>
        <a:spcBef>
          <a:spcPct val="0"/>
        </a:spcBef>
        <a:spcAft>
          <a:spcPct val="0"/>
        </a:spcAft>
        <a:defRPr sz="4400" b="1">
          <a:solidFill>
            <a:schemeClr val="tx2"/>
          </a:solidFill>
          <a:latin typeface="Arial" charset="0"/>
        </a:defRPr>
      </a:lvl4pPr>
      <a:lvl5pPr algn="l" rtl="0" eaLnBrk="0" fontAlgn="base" hangingPunct="0">
        <a:lnSpc>
          <a:spcPct val="90000"/>
        </a:lnSpc>
        <a:spcBef>
          <a:spcPct val="0"/>
        </a:spcBef>
        <a:spcAft>
          <a:spcPct val="0"/>
        </a:spcAft>
        <a:defRPr sz="4400" b="1">
          <a:solidFill>
            <a:schemeClr val="tx2"/>
          </a:solidFill>
          <a:latin typeface="Arial" charset="0"/>
        </a:defRPr>
      </a:lvl5pPr>
      <a:lvl6pPr marL="457200" algn="r" rtl="0" eaLnBrk="1" fontAlgn="base" hangingPunct="1">
        <a:spcBef>
          <a:spcPct val="0"/>
        </a:spcBef>
        <a:spcAft>
          <a:spcPct val="0"/>
        </a:spcAft>
        <a:defRPr>
          <a:solidFill>
            <a:srgbClr val="336699"/>
          </a:solidFill>
          <a:latin typeface="Arial" charset="0"/>
        </a:defRPr>
      </a:lvl6pPr>
      <a:lvl7pPr marL="914400" algn="r" rtl="0" eaLnBrk="1" fontAlgn="base" hangingPunct="1">
        <a:spcBef>
          <a:spcPct val="0"/>
        </a:spcBef>
        <a:spcAft>
          <a:spcPct val="0"/>
        </a:spcAft>
        <a:defRPr>
          <a:solidFill>
            <a:srgbClr val="336699"/>
          </a:solidFill>
          <a:latin typeface="Arial" charset="0"/>
        </a:defRPr>
      </a:lvl7pPr>
      <a:lvl8pPr marL="1371600" algn="r" rtl="0" eaLnBrk="1" fontAlgn="base" hangingPunct="1">
        <a:spcBef>
          <a:spcPct val="0"/>
        </a:spcBef>
        <a:spcAft>
          <a:spcPct val="0"/>
        </a:spcAft>
        <a:defRPr>
          <a:solidFill>
            <a:srgbClr val="336699"/>
          </a:solidFill>
          <a:latin typeface="Arial" charset="0"/>
        </a:defRPr>
      </a:lvl8pPr>
      <a:lvl9pPr marL="1828800" algn="r" rtl="0" eaLnBrk="1" fontAlgn="base" hangingPunct="1">
        <a:spcBef>
          <a:spcPct val="0"/>
        </a:spcBef>
        <a:spcAft>
          <a:spcPct val="0"/>
        </a:spcAft>
        <a:defRPr>
          <a:solidFill>
            <a:srgbClr val="336699"/>
          </a:solidFill>
          <a:latin typeface="Arial" charset="0"/>
        </a:defRPr>
      </a:lvl9pPr>
    </p:titleStyle>
    <p:bodyStyle>
      <a:lvl1pPr marL="180975" indent="-180975" algn="l" rtl="0" eaLnBrk="0" fontAlgn="base" hangingPunct="0">
        <a:spcBef>
          <a:spcPct val="50000"/>
        </a:spcBef>
        <a:spcAft>
          <a:spcPct val="0"/>
        </a:spcAft>
        <a:buClr>
          <a:schemeClr val="bg1"/>
        </a:buClr>
        <a:buBlip>
          <a:blip r:embed="rId11"/>
        </a:buBlip>
        <a:defRPr sz="1800">
          <a:solidFill>
            <a:schemeClr val="tx1"/>
          </a:solidFill>
          <a:latin typeface="+mn-lt"/>
          <a:ea typeface="+mn-ea"/>
          <a:cs typeface="+mn-cs"/>
        </a:defRPr>
      </a:lvl1pPr>
      <a:lvl2pPr marL="542925" indent="-182563" algn="l" rtl="0" eaLnBrk="0" fontAlgn="base" hangingPunct="0">
        <a:spcBef>
          <a:spcPct val="50000"/>
        </a:spcBef>
        <a:spcAft>
          <a:spcPct val="0"/>
        </a:spcAft>
        <a:buClr>
          <a:srgbClr val="FF9933"/>
        </a:buClr>
        <a:buSzPct val="70000"/>
        <a:buBlip>
          <a:blip r:embed="rId12"/>
        </a:buBlip>
        <a:defRPr sz="2800">
          <a:solidFill>
            <a:schemeClr val="tx1"/>
          </a:solidFill>
          <a:latin typeface="+mn-lt"/>
        </a:defRPr>
      </a:lvl2pPr>
      <a:lvl3pPr marL="895350" indent="-173038" algn="l" rtl="0" eaLnBrk="0" fontAlgn="base" hangingPunct="0">
        <a:spcBef>
          <a:spcPct val="50000"/>
        </a:spcBef>
        <a:spcAft>
          <a:spcPct val="0"/>
        </a:spcAft>
        <a:buClr>
          <a:schemeClr val="accent1"/>
        </a:buClr>
        <a:buFont typeface="Arial" charset="0"/>
        <a:buChar char="–"/>
        <a:defRPr sz="1600">
          <a:solidFill>
            <a:schemeClr val="tx1"/>
          </a:solidFill>
          <a:latin typeface="+mn-lt"/>
        </a:defRPr>
      </a:lvl3pPr>
      <a:lvl4pPr marL="1257300" indent="-180975" algn="l" rtl="0" eaLnBrk="0" fontAlgn="base" hangingPunct="0">
        <a:spcBef>
          <a:spcPct val="50000"/>
        </a:spcBef>
        <a:spcAft>
          <a:spcPct val="0"/>
        </a:spcAft>
        <a:buClr>
          <a:schemeClr val="accent1"/>
        </a:buClr>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Tahoma" pitchFamily="34" charset="0"/>
        </a:defRPr>
      </a:lvl5pPr>
      <a:lvl6pPr marL="2514600" indent="-228600" algn="l" rtl="0" eaLnBrk="1" fontAlgn="base" hangingPunct="1">
        <a:spcBef>
          <a:spcPct val="20000"/>
        </a:spcBef>
        <a:spcAft>
          <a:spcPct val="0"/>
        </a:spcAft>
        <a:buChar char="»"/>
        <a:defRPr sz="1400">
          <a:solidFill>
            <a:schemeClr val="tx1"/>
          </a:solidFill>
          <a:latin typeface="Tahoma" pitchFamily="34" charset="0"/>
        </a:defRPr>
      </a:lvl6pPr>
      <a:lvl7pPr marL="2971800" indent="-228600" algn="l" rtl="0" eaLnBrk="1" fontAlgn="base" hangingPunct="1">
        <a:spcBef>
          <a:spcPct val="20000"/>
        </a:spcBef>
        <a:spcAft>
          <a:spcPct val="0"/>
        </a:spcAft>
        <a:buChar char="»"/>
        <a:defRPr sz="1400">
          <a:solidFill>
            <a:schemeClr val="tx1"/>
          </a:solidFill>
          <a:latin typeface="Tahoma" pitchFamily="34" charset="0"/>
        </a:defRPr>
      </a:lvl7pPr>
      <a:lvl8pPr marL="3429000" indent="-228600" algn="l" rtl="0" eaLnBrk="1" fontAlgn="base" hangingPunct="1">
        <a:spcBef>
          <a:spcPct val="20000"/>
        </a:spcBef>
        <a:spcAft>
          <a:spcPct val="0"/>
        </a:spcAft>
        <a:buChar char="»"/>
        <a:defRPr sz="1400">
          <a:solidFill>
            <a:schemeClr val="tx1"/>
          </a:solidFill>
          <a:latin typeface="Tahoma" pitchFamily="34" charset="0"/>
        </a:defRPr>
      </a:lvl8pPr>
      <a:lvl9pPr marL="3886200" indent="-228600" algn="l" rtl="0" eaLnBrk="1" fontAlgn="base" hangingPunct="1">
        <a:spcBef>
          <a:spcPct val="20000"/>
        </a:spcBef>
        <a:spcAft>
          <a:spcPct val="0"/>
        </a:spcAft>
        <a:buChar char="»"/>
        <a:defRPr sz="1400">
          <a:solidFill>
            <a:schemeClr val="tx1"/>
          </a:solidFill>
          <a:latin typeface="Tahoma" pitchFamily="34"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chart" Target="../charts/chart1.xml"/><Relationship Id="rId5" Type="http://schemas.openxmlformats.org/officeDocument/2006/relationships/image" Target="../media/image4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hyperlink" Target="http://www.google.co.uk/url?sa=i&amp;rct=j&amp;q=italian+flag&amp;source=images&amp;cd=&amp;cad=rja&amp;docid=Mph8MoCUNFz7YM&amp;tbnid=mG6rte5wCKXUDM:&amp;ved=0CAUQjRw&amp;url=http://en.wikipedia.org/wiki/Flag_of_Italy&amp;ei=pQhcUcDVNtKQ7Aaz9IGgBw&amp;bvm=bv.44697112,d.ZGU&amp;psig=AFQjCNFJ3hqHtqIYSLU5sL9MsGc5Yx1YEw&amp;ust=1365072410493894"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www.google.co.uk/url?sa=i&amp;rct=j&amp;q=italian+flag&amp;source=images&amp;cd=&amp;cad=rja&amp;docid=Mph8MoCUNFz7YM&amp;tbnid=mG6rte5wCKXUDM:&amp;ved=0CAUQjRw&amp;url=http://en.wikipedia.org/wiki/Flag_of_Italy&amp;ei=pQhcUcDVNtKQ7Aaz9IGgBw&amp;bvm=bv.44697112,d.ZGU&amp;psig=AFQjCNFJ3hqHtqIYSLU5sL9MsGc5Yx1YEw&amp;ust=1365072410493894" TargetMode="Externa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chart" Target="../charts/chart2.xml"/><Relationship Id="rId3" Type="http://schemas.openxmlformats.org/officeDocument/2006/relationships/image" Target="../media/image35.png"/><Relationship Id="rId7" Type="http://schemas.openxmlformats.org/officeDocument/2006/relationships/hyperlink" Target="http://www.google.co.uk/url?sa=i&amp;rct=j&amp;q=wikipedia.org&amp;source=images&amp;cd=&amp;cad=rja&amp;docid=wlpNnGWAb0OEBM&amp;tbnid=uaJulZVXtYr26M:&amp;ved=0CAUQjRw&amp;url=http://www.garyteeter.com/social%20security.htm&amp;ei=jiZcUZqdLYPJhAffg4CIAg&amp;bvm=bv.44697112,d.ZG4&amp;psig=AFQjCNEDoAuoAlDZimroeEpcSU0xRkmo-w&amp;ust=1365080069984397" TargetMode="External"/><Relationship Id="rId12"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www.san.beniculturali.it/" TargetMode="External"/><Relationship Id="rId11" Type="http://schemas.openxmlformats.org/officeDocument/2006/relationships/hyperlink" Target="http://www.google.co.uk/url?sa=i&amp;rct=j&amp;q=google+art+project&amp;source=images&amp;cd=&amp;cad=rja&amp;docid=Viissyycw2YUYM&amp;tbnid=EtKTmGDy05MzKM:&amp;ved=0CAUQjRw&amp;url=http://galleristny.com/2012/04/google-art-project-04032012/&amp;ei=AydcUdSZG4bChAf0i4CwAw&amp;bvm=bv.44697112,d.ZG4&amp;psig=AFQjCNFpMvMWtXhfM1yPPlt5MpowU8fkLw&amp;ust=1365080190681225" TargetMode="External"/><Relationship Id="rId5" Type="http://schemas.openxmlformats.org/officeDocument/2006/relationships/hyperlink" Target="http://www.culturitalia.it/" TargetMode="External"/><Relationship Id="rId10" Type="http://schemas.openxmlformats.org/officeDocument/2006/relationships/image" Target="../media/image49.jpeg"/><Relationship Id="rId4" Type="http://schemas.openxmlformats.org/officeDocument/2006/relationships/hyperlink" Target="http://www.internetculturale.it/" TargetMode="External"/><Relationship Id="rId9" Type="http://schemas.openxmlformats.org/officeDocument/2006/relationships/hyperlink" Target="http://www.google.co.uk/url?sa=i&amp;rct=j&amp;q=google+books&amp;source=images&amp;cd=&amp;cad=rja&amp;docid=-wDMNgvQfiBDxM&amp;tbnid=1wlIYAcyJRi8QM:&amp;ved=0CAUQjRw&amp;url=http://news.cnet.com/8301-1023_3-57525928-93/google-book-publishers-settle-long-running-copyright-case/&amp;ei=3iZcUY78Mo-GhQfZjYCwDA&amp;bvm=bv.44697112,d.ZG4&amp;psig=AFQjCNHOpVP4W7pbyVKrGafC1PAe-QDonw&amp;ust=1365080138643050"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www.google.co.uk/url?sa=i&amp;rct=j&amp;q=wikipedia.org&amp;source=images&amp;cd=&amp;cad=rja&amp;docid=wlpNnGWAb0OEBM&amp;tbnid=uaJulZVXtYr26M:&amp;ved=0CAUQjRw&amp;url=http://www.garyteeter.com/social%20security.htm&amp;ei=jiZcUZqdLYPJhAffg4CIAg&amp;bvm=bv.44697112,d.ZG4&amp;psig=AFQjCNEDoAuoAlDZimroeEpcSU0xRkmo-w&amp;ust=1365080069984397" TargetMode="External"/><Relationship Id="rId13" Type="http://schemas.openxmlformats.org/officeDocument/2006/relationships/image" Target="../media/image50.jpeg"/><Relationship Id="rId3" Type="http://schemas.openxmlformats.org/officeDocument/2006/relationships/image" Target="../media/image35.png"/><Relationship Id="rId7" Type="http://schemas.openxmlformats.org/officeDocument/2006/relationships/chart" Target="../charts/chart4.xml"/><Relationship Id="rId12" Type="http://schemas.openxmlformats.org/officeDocument/2006/relationships/hyperlink" Target="http://www.google.co.uk/url?sa=i&amp;rct=j&amp;q=google+art+project&amp;source=images&amp;cd=&amp;cad=rja&amp;docid=Viissyycw2YUYM&amp;tbnid=EtKTmGDy05MzKM:&amp;ved=0CAUQjRw&amp;url=http://galleristny.com/2012/04/google-art-project-04032012/&amp;ei=AydcUdSZG4bChAf0i4CwAw&amp;bvm=bv.44697112,d.ZG4&amp;psig=AFQjCNFpMvMWtXhfM1yPPlt5MpowU8fkLw&amp;ust=1365080190681225"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www.san.beniculturali.it/" TargetMode="External"/><Relationship Id="rId11" Type="http://schemas.openxmlformats.org/officeDocument/2006/relationships/image" Target="../media/image49.jpeg"/><Relationship Id="rId5" Type="http://schemas.openxmlformats.org/officeDocument/2006/relationships/hyperlink" Target="http://www.culturitalia.it/" TargetMode="External"/><Relationship Id="rId10" Type="http://schemas.openxmlformats.org/officeDocument/2006/relationships/hyperlink" Target="http://www.google.co.uk/url?sa=i&amp;rct=j&amp;q=google+books&amp;source=images&amp;cd=&amp;cad=rja&amp;docid=-wDMNgvQfiBDxM&amp;tbnid=1wlIYAcyJRi8QM:&amp;ved=0CAUQjRw&amp;url=http://news.cnet.com/8301-1023_3-57525928-93/google-book-publishers-settle-long-running-copyright-case/&amp;ei=3iZcUY78Mo-GhQfZjYCwDA&amp;bvm=bv.44697112,d.ZG4&amp;psig=AFQjCNHOpVP4W7pbyVKrGafC1PAe-QDonw&amp;ust=1365080138643050" TargetMode="External"/><Relationship Id="rId4" Type="http://schemas.openxmlformats.org/officeDocument/2006/relationships/hyperlink" Target="http://www.internetculturale.it/" TargetMode="External"/><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5.png"/><Relationship Id="rId7" Type="http://schemas.openxmlformats.org/officeDocument/2006/relationships/hyperlink" Target="http://www.google.co.uk/url?sa=i&amp;rct=j&amp;q=access+all+areas+pass+template&amp;source=images&amp;cd=&amp;docid=alm6Qr6l7VmC5M&amp;tbnid=2qt64UtAhD9uNM:&amp;ved=0CAUQjRw&amp;url=http://www.crystalgraphics.com/powerpictures/images.photos.asp?ss=all%20access&amp;ei=C0dcUcSfMIOYhQffoYD4CQ&amp;bvm=bv.44697112,d.ZG4&amp;psig=AFQjCNE-w6cQkWJETDV8SpQKLjsmnYsCHQ&amp;ust=1365088380843304" TargetMode="Externa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7.jpeg"/><Relationship Id="rId5" Type="http://schemas.openxmlformats.org/officeDocument/2006/relationships/image" Target="../media/image7.png"/><Relationship Id="rId10" Type="http://schemas.openxmlformats.org/officeDocument/2006/relationships/image" Target="../media/image56.jpeg"/><Relationship Id="rId4" Type="http://schemas.openxmlformats.org/officeDocument/2006/relationships/image" Target="../media/image13.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www.google.co.uk/url?sa=i&amp;rct=j&amp;q=italian+flag&amp;source=images&amp;cd=&amp;cad=rja&amp;docid=Mph8MoCUNFz7YM&amp;tbnid=mG6rte5wCKXUDM:&amp;ved=0CAUQjRw&amp;url=http://en.wikipedia.org/wiki/Flag_of_Italy&amp;ei=pQhcUcDVNtKQ7Aaz9IGgBw&amp;bvm=bv.44697112,d.ZGU&amp;psig=AFQjCNFJ3hqHtqIYSLU5sL9MsGc5Yx1YEw&amp;ust=136507241049389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www.google.co.uk/url?sa=i&amp;rct=j&amp;q=italian+flag&amp;source=images&amp;cd=&amp;cad=rja&amp;docid=Mph8MoCUNFz7YM&amp;tbnid=mG6rte5wCKXUDM:&amp;ved=0CAUQjRw&amp;url=http://en.wikipedia.org/wiki/Flag_of_Italy&amp;ei=pQhcUcDVNtKQ7Aaz9IGgBw&amp;bvm=bv.44697112,d.ZGU&amp;psig=AFQjCNFJ3hqHtqIYSLU5sL9MsGc5Yx1YEw&amp;ust=136507241049389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61.png"/><Relationship Id="rId4" Type="http://schemas.microsoft.com/office/2007/relationships/hdphoto" Target="../media/hdphoto2.wdp"/><Relationship Id="rId9" Type="http://schemas.openxmlformats.org/officeDocument/2006/relationships/hyperlink" Target="http://www.google.co.uk/url?sa=i&amp;rct=j&amp;q=thumbs+up&amp;source=images&amp;cd=&amp;cad=rja&amp;docid=MoQqyQ1QayR_OM&amp;tbnid=0rBdVDhQNzeBgM:&amp;ved=0CAUQjRw&amp;url=http://www.psdgraphics.com/buttons/round-rating-buttons-psd/&amp;ei=bDZdUfrtHI-BhQe7p4DwCQ&amp;bvm=bv.44770516,d.ZG4&amp;psig=AFQjCNHzS6RTrsackE9myCzZXOGBNdnlJQ&amp;ust=1365149663795063"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hyperlink" Target="http://www.google.co.uk/url?sa=i&amp;rct=j&amp;q=thumbs+down&amp;source=images&amp;cd=&amp;cad=rja&amp;docid=xFqxQV7Ot-SdMM&amp;tbnid=NeMrvs3V9Hgm8M:&amp;ved=0CAUQjRw&amp;url=http://eyeshareinfo.com/2013/03/london-boroughs-say-no-to-converting-offices-into-homes/&amp;ei=IzddUf-QLNOJhQftt4DoAQ&amp;bvm=bv.44770516,d.ZG4&amp;psig=AFQjCNGTz8EwSgGDh5tBLSqlr-ZRUsgrUw&amp;ust=136514984358543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uk/url?sa=i&amp;rct=j&amp;q=push+someone&amp;source=images&amp;cd=&amp;cad=rja&amp;docid=A3JnN65RwssJ3M&amp;tbnid=HpLTTF_OVGLHcM:&amp;ved=0CAUQjRw&amp;url=http://thepreachersword.com/2012/05/31/know-anyone-who-needs-a-push/&amp;ei=xEFdUZezJtSShgeao4F4&amp;bvm=bv.44770516,d.ZG4&amp;psig=AFQjCNEo7uYeRHhmO5QkEQ3hIFtQD62UqQ&amp;ust=1365152549768083"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8.png"/><Relationship Id="rId2" Type="http://schemas.openxmlformats.org/officeDocument/2006/relationships/hyperlink" Target="http://www.google.co.uk/url?sa=i&amp;rct=j&amp;q=push+someone&amp;source=images&amp;cd=&amp;cad=rja&amp;docid=A3JnN65RwssJ3M&amp;tbnid=HpLTTF_OVGLHcM:&amp;ved=0CAUQjRw&amp;url=http://thepreachersword.com/2012/05/31/know-anyone-who-needs-a-push/&amp;ei=xEFdUZezJtSShgeao4F4&amp;bvm=bv.44770516,d.ZG4&amp;psig=AFQjCNEo7uYeRHhmO5QkEQ3hIFtQD62UqQ&amp;ust=1365152549768083"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www.google.co.uk/url?sa=i&amp;rct=j&amp;q=push+someone&amp;source=images&amp;cd=&amp;cad=rja&amp;docid=A3JnN65RwssJ3M&amp;tbnid=HpLTTF_OVGLHcM:&amp;ved=0CAUQjRw&amp;url=http://thepreachersword.com/2012/05/31/know-anyone-who-needs-a-push/&amp;ei=xEFdUZezJtSShgeao4F4&amp;bvm=bv.44770516,d.ZG4&amp;psig=AFQjCNEo7uYeRHhmO5QkEQ3hIFtQD62UqQ&amp;ust=1365152549768083" TargetMode="External"/><Relationship Id="rId5" Type="http://schemas.openxmlformats.org/officeDocument/2006/relationships/image" Target="../media/image12.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6150" y="2706162"/>
            <a:ext cx="5656263" cy="698500"/>
          </a:xfrm>
        </p:spPr>
        <p:txBody>
          <a:bodyPr/>
          <a:lstStyle/>
          <a:p>
            <a:r>
              <a:rPr lang="nl-BE" dirty="0"/>
              <a:t>E</a:t>
            </a:r>
            <a:r>
              <a:rPr lang="nl-BE" dirty="0" smtClean="0"/>
              <a:t>uropeana</a:t>
            </a:r>
            <a:endParaRPr lang="nl-BE" dirty="0"/>
          </a:p>
        </p:txBody>
      </p:sp>
      <p:sp>
        <p:nvSpPr>
          <p:cNvPr id="3" name="Subtitle 2"/>
          <p:cNvSpPr>
            <a:spLocks noGrp="1"/>
          </p:cNvSpPr>
          <p:nvPr>
            <p:ph type="subTitle" idx="1"/>
          </p:nvPr>
        </p:nvSpPr>
        <p:spPr>
          <a:xfrm>
            <a:off x="3530600" y="3261787"/>
            <a:ext cx="5562600" cy="719663"/>
          </a:xfrm>
        </p:spPr>
        <p:txBody>
          <a:bodyPr/>
          <a:lstStyle/>
          <a:p>
            <a:r>
              <a:rPr lang="en-GB" sz="2000" dirty="0" smtClean="0"/>
              <a:t>Awareness Evaluation and Tracking Study – Italy wave 2 </a:t>
            </a:r>
            <a:endParaRPr lang="en-GB" sz="2000" dirty="0"/>
          </a:p>
        </p:txBody>
      </p:sp>
      <p:sp>
        <p:nvSpPr>
          <p:cNvPr id="4" name="TextBox 3"/>
          <p:cNvSpPr txBox="1"/>
          <p:nvPr/>
        </p:nvSpPr>
        <p:spPr>
          <a:xfrm>
            <a:off x="145083" y="6492755"/>
            <a:ext cx="4419721" cy="230832"/>
          </a:xfrm>
          <a:prstGeom prst="rect">
            <a:avLst/>
          </a:prstGeom>
          <a:noFill/>
        </p:spPr>
        <p:txBody>
          <a:bodyPr wrap="square" rtlCol="0">
            <a:spAutoFit/>
          </a:bodyPr>
          <a:lstStyle/>
          <a:p>
            <a:r>
              <a:rPr lang="en-US" sz="900" dirty="0">
                <a:solidFill>
                  <a:schemeClr val="bg1"/>
                </a:solidFill>
                <a:latin typeface="Arial"/>
                <a:cs typeface="Arial"/>
              </a:rPr>
              <a:t>Ghent  I  Rotterdam  I  London  I  Timisoara  I  New </a:t>
            </a:r>
            <a:r>
              <a:rPr lang="en-US" sz="900" dirty="0" smtClean="0">
                <a:solidFill>
                  <a:schemeClr val="bg1"/>
                </a:solidFill>
                <a:latin typeface="Arial"/>
                <a:cs typeface="Arial"/>
              </a:rPr>
              <a:t>York</a:t>
            </a:r>
            <a:endParaRPr lang="en-US" sz="900" b="1" dirty="0">
              <a:solidFill>
                <a:schemeClr val="bg1"/>
              </a:solidFill>
              <a:latin typeface="Arial"/>
              <a:cs typeface="Arial"/>
            </a:endParaRPr>
          </a:p>
        </p:txBody>
      </p:sp>
      <p:sp>
        <p:nvSpPr>
          <p:cNvPr id="5" name="TextBox 4"/>
          <p:cNvSpPr txBox="1"/>
          <p:nvPr/>
        </p:nvSpPr>
        <p:spPr>
          <a:xfrm>
            <a:off x="145083" y="6214243"/>
            <a:ext cx="4419721" cy="246221"/>
          </a:xfrm>
          <a:prstGeom prst="rect">
            <a:avLst/>
          </a:prstGeom>
          <a:noFill/>
        </p:spPr>
        <p:txBody>
          <a:bodyPr wrap="square" rtlCol="0">
            <a:spAutoFit/>
          </a:bodyPr>
          <a:lstStyle/>
          <a:p>
            <a:r>
              <a:rPr lang="en-US" sz="1000" dirty="0">
                <a:solidFill>
                  <a:schemeClr val="bg1"/>
                </a:solidFill>
                <a:latin typeface="Arial"/>
                <a:cs typeface="Arial"/>
              </a:rPr>
              <a:t>www.</a:t>
            </a:r>
            <a:r>
              <a:rPr lang="en-US" sz="1000" b="1" dirty="0">
                <a:solidFill>
                  <a:schemeClr val="bg1"/>
                </a:solidFill>
                <a:latin typeface="Arial"/>
                <a:cs typeface="Arial"/>
              </a:rPr>
              <a:t>insites-consulting</a:t>
            </a:r>
            <a:r>
              <a:rPr lang="en-US" sz="1000" dirty="0">
                <a:solidFill>
                  <a:schemeClr val="bg1"/>
                </a:solidFill>
                <a:latin typeface="Arial"/>
                <a:cs typeface="Arial"/>
              </a:rPr>
              <a:t>.com</a:t>
            </a:r>
          </a:p>
        </p:txBody>
      </p:sp>
      <p:sp>
        <p:nvSpPr>
          <p:cNvPr id="7" name="TextBox 6"/>
          <p:cNvSpPr txBox="1"/>
          <p:nvPr/>
        </p:nvSpPr>
        <p:spPr>
          <a:xfrm>
            <a:off x="4195437" y="4417160"/>
            <a:ext cx="3191899" cy="1492716"/>
          </a:xfrm>
          <a:prstGeom prst="rect">
            <a:avLst/>
          </a:prstGeom>
          <a:noFill/>
        </p:spPr>
        <p:txBody>
          <a:bodyPr wrap="none" rtlCol="0">
            <a:spAutoFit/>
          </a:bodyPr>
          <a:lstStyle/>
          <a:p>
            <a:r>
              <a:rPr lang="en-GB" sz="1100" b="1" dirty="0" smtClean="0">
                <a:latin typeface="Arial" pitchFamily="34" charset="0"/>
                <a:cs typeface="Arial" pitchFamily="34" charset="0"/>
              </a:rPr>
              <a:t>For </a:t>
            </a:r>
            <a:r>
              <a:rPr lang="en-GB" sz="1100" dirty="0" smtClean="0">
                <a:latin typeface="Arial" pitchFamily="34" charset="0"/>
                <a:cs typeface="Arial" pitchFamily="34" charset="0"/>
              </a:rPr>
              <a:t>	</a:t>
            </a:r>
            <a:r>
              <a:rPr lang="en-GB" sz="1100" b="1" dirty="0" smtClean="0">
                <a:latin typeface="Arial" pitchFamily="34" charset="0"/>
                <a:cs typeface="Arial" pitchFamily="34" charset="0"/>
              </a:rPr>
              <a:t>Eleanor Kenny</a:t>
            </a:r>
            <a:r>
              <a:rPr lang="en-GB" sz="1100" dirty="0" smtClean="0">
                <a:latin typeface="Arial" pitchFamily="34" charset="0"/>
                <a:cs typeface="Arial" pitchFamily="34" charset="0"/>
              </a:rPr>
              <a:t>, British Library</a:t>
            </a:r>
          </a:p>
          <a:p>
            <a:endParaRPr lang="en-GB" sz="1100" dirty="0" smtClean="0">
              <a:latin typeface="Arial" pitchFamily="34" charset="0"/>
              <a:cs typeface="Arial" pitchFamily="34" charset="0"/>
            </a:endParaRPr>
          </a:p>
          <a:p>
            <a:r>
              <a:rPr lang="en-GB" sz="1100" b="1" dirty="0" smtClean="0">
                <a:latin typeface="Arial" pitchFamily="34" charset="0"/>
                <a:cs typeface="Arial" pitchFamily="34" charset="0"/>
              </a:rPr>
              <a:t>By</a:t>
            </a:r>
            <a:r>
              <a:rPr lang="en-GB" sz="1100" dirty="0" smtClean="0">
                <a:latin typeface="Arial" pitchFamily="34" charset="0"/>
                <a:cs typeface="Arial" pitchFamily="34" charset="0"/>
              </a:rPr>
              <a:t>	</a:t>
            </a:r>
            <a:r>
              <a:rPr lang="en-GB" sz="1100" b="1" dirty="0" smtClean="0">
                <a:latin typeface="Arial" pitchFamily="34" charset="0"/>
                <a:cs typeface="Arial" pitchFamily="34" charset="0"/>
              </a:rPr>
              <a:t>Simon McDonald </a:t>
            </a:r>
            <a:r>
              <a:rPr lang="en-GB" sz="1100" dirty="0" smtClean="0">
                <a:solidFill>
                  <a:srgbClr val="F78B00"/>
                </a:solidFill>
                <a:latin typeface="Arial" pitchFamily="34" charset="0"/>
                <a:cs typeface="Arial" pitchFamily="34" charset="0"/>
              </a:rPr>
              <a:t>I </a:t>
            </a:r>
            <a:r>
              <a:rPr lang="en-GB" sz="1100" dirty="0" smtClean="0">
                <a:latin typeface="Arial" pitchFamily="34" charset="0"/>
                <a:cs typeface="Arial" pitchFamily="34" charset="0"/>
              </a:rPr>
              <a:t>Business Director</a:t>
            </a:r>
          </a:p>
          <a:p>
            <a:r>
              <a:rPr lang="en-GB" sz="1100" smtClean="0">
                <a:solidFill>
                  <a:srgbClr val="F78B00"/>
                </a:solidFill>
                <a:latin typeface="Arial" pitchFamily="34" charset="0"/>
                <a:cs typeface="Arial" pitchFamily="34" charset="0"/>
              </a:rPr>
              <a:t>	simon@insites-consulting.com</a:t>
            </a:r>
            <a:endParaRPr lang="en-GB" sz="1100" kern="0" noProof="1" smtClean="0">
              <a:latin typeface="Arial" pitchFamily="34" charset="0"/>
              <a:cs typeface="Arial" pitchFamily="34" charset="0"/>
            </a:endParaRPr>
          </a:p>
          <a:p>
            <a:r>
              <a:rPr lang="en-GB" sz="1100" kern="0" noProof="1">
                <a:latin typeface="Arial" pitchFamily="34" charset="0"/>
                <a:cs typeface="Arial" pitchFamily="34" charset="0"/>
              </a:rPr>
              <a:t>	</a:t>
            </a:r>
            <a:r>
              <a:rPr lang="en-GB" sz="1100" b="1" kern="0" noProof="1" smtClean="0">
                <a:latin typeface="Arial" pitchFamily="34" charset="0"/>
                <a:cs typeface="Arial" pitchFamily="34" charset="0"/>
              </a:rPr>
              <a:t>Emma Hargreaves</a:t>
            </a:r>
            <a:r>
              <a:rPr lang="en-GB" sz="1100" b="1" dirty="0" smtClean="0">
                <a:latin typeface="Arial" pitchFamily="34" charset="0"/>
                <a:cs typeface="Arial" pitchFamily="34" charset="0"/>
              </a:rPr>
              <a:t> </a:t>
            </a:r>
            <a:r>
              <a:rPr lang="en-GB" sz="1100" dirty="0">
                <a:solidFill>
                  <a:srgbClr val="F78B00"/>
                </a:solidFill>
                <a:latin typeface="Arial" pitchFamily="34" charset="0"/>
                <a:cs typeface="Arial" pitchFamily="34" charset="0"/>
              </a:rPr>
              <a:t>I </a:t>
            </a:r>
            <a:r>
              <a:rPr lang="en-GB" sz="1100" dirty="0" smtClean="0">
                <a:latin typeface="Arial" pitchFamily="34" charset="0"/>
                <a:cs typeface="Arial" pitchFamily="34" charset="0"/>
              </a:rPr>
              <a:t>Research Manager</a:t>
            </a:r>
            <a:endParaRPr lang="en-GB" sz="1100" dirty="0">
              <a:latin typeface="Arial" pitchFamily="34" charset="0"/>
              <a:cs typeface="Arial" pitchFamily="34" charset="0"/>
            </a:endParaRPr>
          </a:p>
          <a:p>
            <a:r>
              <a:rPr lang="en-GB" sz="1100" dirty="0">
                <a:solidFill>
                  <a:srgbClr val="F78B00"/>
                </a:solidFill>
                <a:latin typeface="Arial" pitchFamily="34" charset="0"/>
                <a:cs typeface="Arial" pitchFamily="34" charset="0"/>
              </a:rPr>
              <a:t>	</a:t>
            </a:r>
            <a:r>
              <a:rPr lang="en-GB" sz="1100" dirty="0" smtClean="0">
                <a:solidFill>
                  <a:srgbClr val="F78B00"/>
                </a:solidFill>
                <a:latin typeface="Arial" pitchFamily="34" charset="0"/>
                <a:cs typeface="Arial" pitchFamily="34" charset="0"/>
              </a:rPr>
              <a:t>emma@insites-consulting.com </a:t>
            </a:r>
            <a:r>
              <a:rPr lang="en-GB" sz="1400" kern="0" noProof="1">
                <a:cs typeface="Arial" pitchFamily="34" charset="0"/>
              </a:rPr>
              <a:t>	</a:t>
            </a:r>
            <a:endParaRPr lang="en-GB" sz="600" dirty="0" smtClean="0">
              <a:latin typeface="Arial"/>
              <a:cs typeface="Arial"/>
            </a:endParaRPr>
          </a:p>
          <a:p>
            <a:endParaRPr lang="en-GB" sz="1100" b="1" dirty="0" smtClean="0">
              <a:latin typeface="Arial" pitchFamily="34" charset="0"/>
              <a:cs typeface="Arial" pitchFamily="34" charset="0"/>
            </a:endParaRPr>
          </a:p>
          <a:p>
            <a:r>
              <a:rPr lang="en-GB" sz="1100" b="1" dirty="0" smtClean="0">
                <a:latin typeface="Arial" pitchFamily="34" charset="0"/>
                <a:cs typeface="Arial" pitchFamily="34" charset="0"/>
              </a:rPr>
              <a:t>Date	June 14</a:t>
            </a:r>
            <a:r>
              <a:rPr lang="en-GB" sz="1100" b="1" baseline="30000" dirty="0" smtClean="0">
                <a:latin typeface="Arial" pitchFamily="34" charset="0"/>
                <a:cs typeface="Arial" pitchFamily="34" charset="0"/>
              </a:rPr>
              <a:t>th</a:t>
            </a:r>
            <a:r>
              <a:rPr lang="en-GB" sz="1100" b="1" dirty="0" smtClean="0">
                <a:latin typeface="Arial" pitchFamily="34" charset="0"/>
                <a:cs typeface="Arial" pitchFamily="34" charset="0"/>
              </a:rPr>
              <a:t>, 2013</a:t>
            </a:r>
            <a:endParaRPr lang="en-GB" sz="1000" dirty="0">
              <a:latin typeface="Arial" pitchFamily="34" charset="0"/>
              <a:cs typeface="Arial"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535" y="388336"/>
            <a:ext cx="1962150" cy="1171575"/>
          </a:xfrm>
          <a:prstGeom prst="rect">
            <a:avLst/>
          </a:prstGeom>
        </p:spPr>
      </p:pic>
    </p:spTree>
    <p:extLst>
      <p:ext uri="{BB962C8B-B14F-4D97-AF65-F5344CB8AC3E}">
        <p14:creationId xmlns:p14="http://schemas.microsoft.com/office/powerpoint/2010/main" val="2517303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Communities_titelPag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templateTravel&amp;Leisure5_foo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8" name="Picture 7" descr="InSitesConsul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9" name="Picture 8" descr="Travel&amp;Leisure_orang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31" name="Rechthoek 4"/>
          <p:cNvSpPr/>
          <p:nvPr/>
        </p:nvSpPr>
        <p:spPr>
          <a:xfrm>
            <a:off x="359301" y="271443"/>
            <a:ext cx="532898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Sample - Weighting</a:t>
            </a:r>
            <a:endParaRPr lang="en-GB" sz="2400" b="1"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874892652"/>
              </p:ext>
            </p:extLst>
          </p:nvPr>
        </p:nvGraphicFramePr>
        <p:xfrm>
          <a:off x="116424" y="2170430"/>
          <a:ext cx="4619502" cy="2392680"/>
        </p:xfrm>
        <a:graphic>
          <a:graphicData uri="http://schemas.openxmlformats.org/drawingml/2006/table">
            <a:tbl>
              <a:tblPr firstRow="1" bandRow="1">
                <a:tableStyleId>{5C22544A-7EE6-4342-B048-85BDC9FD1C3A}</a:tableStyleId>
              </a:tblPr>
              <a:tblGrid>
                <a:gridCol w="996740"/>
                <a:gridCol w="1811381"/>
                <a:gridCol w="1811381"/>
              </a:tblGrid>
              <a:tr h="370840">
                <a:tc>
                  <a:txBody>
                    <a:bodyPr/>
                    <a:lstStyle/>
                    <a:p>
                      <a:endParaRPr lang="nl-BE" dirty="0"/>
                    </a:p>
                  </a:txBody>
                  <a:tcPr/>
                </a:tc>
                <a:tc>
                  <a:txBody>
                    <a:bodyPr/>
                    <a:lstStyle/>
                    <a:p>
                      <a:r>
                        <a:rPr lang="en-GB" dirty="0" err="1" smtClean="0"/>
                        <a:t>Unweighted</a:t>
                      </a:r>
                      <a:r>
                        <a:rPr lang="en-GB" dirty="0" smtClean="0"/>
                        <a:t> screened</a:t>
                      </a:r>
                      <a:r>
                        <a:rPr lang="en-GB" baseline="0" dirty="0" smtClean="0"/>
                        <a:t> </a:t>
                      </a:r>
                      <a:r>
                        <a:rPr lang="en-GB" dirty="0" smtClean="0"/>
                        <a:t>sample</a:t>
                      </a:r>
                      <a:endParaRPr lang="nl-BE" dirty="0"/>
                    </a:p>
                  </a:txBody>
                  <a:tcPr/>
                </a:tc>
                <a:tc>
                  <a:txBody>
                    <a:bodyPr/>
                    <a:lstStyle/>
                    <a:p>
                      <a:r>
                        <a:rPr lang="en-GB" dirty="0" smtClean="0"/>
                        <a:t>Weighted and grossed</a:t>
                      </a:r>
                      <a:endParaRPr lang="nl-BE" dirty="0"/>
                    </a:p>
                  </a:txBody>
                  <a:tcPr/>
                </a:tc>
              </a:tr>
              <a:tr h="370840">
                <a:tc>
                  <a:txBody>
                    <a:bodyPr/>
                    <a:lstStyle/>
                    <a:p>
                      <a:r>
                        <a:rPr lang="en-GB" dirty="0" smtClean="0"/>
                        <a:t>Italy</a:t>
                      </a:r>
                      <a:endParaRPr lang="nl-BE" dirty="0"/>
                    </a:p>
                  </a:txBody>
                  <a:tcPr/>
                </a:tc>
                <a:tc>
                  <a:txBody>
                    <a:bodyPr/>
                    <a:lstStyle/>
                    <a:p>
                      <a:r>
                        <a:rPr lang="en-GB" dirty="0" smtClean="0"/>
                        <a:t>516 (33.2%)</a:t>
                      </a:r>
                      <a:endParaRPr lang="nl-BE" dirty="0"/>
                    </a:p>
                  </a:txBody>
                  <a:tcPr/>
                </a:tc>
                <a:tc>
                  <a:txBody>
                    <a:bodyPr/>
                    <a:lstStyle/>
                    <a:p>
                      <a:r>
                        <a:rPr lang="en-GB" dirty="0" smtClean="0"/>
                        <a:t>24.3m (52.9%)</a:t>
                      </a:r>
                      <a:endParaRPr lang="nl-BE" dirty="0"/>
                    </a:p>
                  </a:txBody>
                  <a:tcPr/>
                </a:tc>
              </a:tr>
              <a:tr h="370840">
                <a:tc>
                  <a:txBody>
                    <a:bodyPr/>
                    <a:lstStyle/>
                    <a:p>
                      <a:r>
                        <a:rPr lang="en-GB" dirty="0" smtClean="0"/>
                        <a:t>Norway</a:t>
                      </a:r>
                      <a:endParaRPr lang="nl-BE" dirty="0"/>
                    </a:p>
                  </a:txBody>
                  <a:tcPr/>
                </a:tc>
                <a:tc>
                  <a:txBody>
                    <a:bodyPr/>
                    <a:lstStyle/>
                    <a:p>
                      <a:r>
                        <a:rPr lang="en-GB" dirty="0" smtClean="0"/>
                        <a:t>505 (32.6%)</a:t>
                      </a:r>
                      <a:endParaRPr lang="nl-BE" dirty="0"/>
                    </a:p>
                  </a:txBody>
                  <a:tcPr/>
                </a:tc>
                <a:tc>
                  <a:txBody>
                    <a:bodyPr/>
                    <a:lstStyle/>
                    <a:p>
                      <a:r>
                        <a:rPr lang="en-GB" dirty="0" smtClean="0"/>
                        <a:t>1.5m (3.3%)</a:t>
                      </a:r>
                      <a:endParaRPr lang="nl-BE" dirty="0"/>
                    </a:p>
                  </a:txBody>
                  <a:tcPr/>
                </a:tc>
              </a:tr>
              <a:tr h="370840">
                <a:tc>
                  <a:txBody>
                    <a:bodyPr/>
                    <a:lstStyle/>
                    <a:p>
                      <a:r>
                        <a:rPr lang="en-GB" dirty="0" smtClean="0"/>
                        <a:t>Poland</a:t>
                      </a:r>
                      <a:endParaRPr lang="nl-BE" dirty="0"/>
                    </a:p>
                  </a:txBody>
                  <a:tcPr/>
                </a:tc>
                <a:tc>
                  <a:txBody>
                    <a:bodyPr/>
                    <a:lstStyle/>
                    <a:p>
                      <a:r>
                        <a:rPr lang="en-GB" dirty="0" smtClean="0"/>
                        <a:t>530 (34.2%)</a:t>
                      </a:r>
                      <a:endParaRPr lang="nl-BE" dirty="0"/>
                    </a:p>
                  </a:txBody>
                  <a:tcPr/>
                </a:tc>
                <a:tc>
                  <a:txBody>
                    <a:bodyPr/>
                    <a:lstStyle/>
                    <a:p>
                      <a:r>
                        <a:rPr lang="en-GB" dirty="0" smtClean="0"/>
                        <a:t>20.1m (43.8%)</a:t>
                      </a:r>
                      <a:endParaRPr lang="nl-BE" dirty="0"/>
                    </a:p>
                  </a:txBody>
                  <a:tcPr/>
                </a:tc>
              </a:tr>
              <a:tr h="370840">
                <a:tc>
                  <a:txBody>
                    <a:bodyPr/>
                    <a:lstStyle/>
                    <a:p>
                      <a:r>
                        <a:rPr lang="en-GB" b="1" dirty="0" smtClean="0"/>
                        <a:t>Total</a:t>
                      </a:r>
                      <a:endParaRPr lang="nl-BE" b="1" dirty="0"/>
                    </a:p>
                  </a:txBody>
                  <a:tcPr/>
                </a:tc>
                <a:tc>
                  <a:txBody>
                    <a:bodyPr/>
                    <a:lstStyle/>
                    <a:p>
                      <a:r>
                        <a:rPr lang="en-GB" b="1" dirty="0" smtClean="0"/>
                        <a:t>1,551 respondents</a:t>
                      </a:r>
                      <a:endParaRPr lang="nl-BE" b="1" dirty="0"/>
                    </a:p>
                  </a:txBody>
                  <a:tcPr/>
                </a:tc>
                <a:tc>
                  <a:txBody>
                    <a:bodyPr/>
                    <a:lstStyle/>
                    <a:p>
                      <a:r>
                        <a:rPr lang="en-GB" b="1" dirty="0" smtClean="0"/>
                        <a:t>45.9m people</a:t>
                      </a:r>
                      <a:endParaRPr lang="nl-BE" b="1" dirty="0"/>
                    </a:p>
                  </a:txBody>
                  <a:tcPr/>
                </a:tc>
              </a:tr>
            </a:tbl>
          </a:graphicData>
        </a:graphic>
      </p:graphicFrame>
      <p:graphicFrame>
        <p:nvGraphicFramePr>
          <p:cNvPr id="3" name="Chart 2"/>
          <p:cNvGraphicFramePr/>
          <p:nvPr>
            <p:extLst>
              <p:ext uri="{D42A27DB-BD31-4B8C-83A1-F6EECF244321}">
                <p14:modId xmlns:p14="http://schemas.microsoft.com/office/powerpoint/2010/main" val="3543555042"/>
              </p:ext>
            </p:extLst>
          </p:nvPr>
        </p:nvGraphicFramePr>
        <p:xfrm>
          <a:off x="3661966" y="1397000"/>
          <a:ext cx="6096000" cy="4064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661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igh-Res Stock Photography: Damsel In Dist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0"/>
            <a:ext cx="59487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Awareness </a:t>
            </a:r>
          </a:p>
          <a:p>
            <a:pPr algn="ctr"/>
            <a:r>
              <a:rPr lang="en-US" sz="2400" dirty="0" smtClean="0"/>
              <a:t>Pre-activation</a:t>
            </a:r>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3307830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Overall Awareness of </a:t>
            </a:r>
            <a:r>
              <a:rPr lang="en-GB" sz="2400" b="1" dirty="0" err="1" smtClean="0">
                <a:solidFill>
                  <a:prstClr val="white"/>
                </a:solidFill>
                <a:latin typeface="Arial"/>
                <a:cs typeface="Arial" pitchFamily="34" charset="0"/>
              </a:rPr>
              <a:t>Europeana</a:t>
            </a:r>
            <a:r>
              <a:rPr lang="en-GB" sz="2400" b="1" dirty="0" smtClean="0">
                <a:solidFill>
                  <a:prstClr val="white"/>
                </a:solidFill>
                <a:latin typeface="Arial"/>
                <a:cs typeface="Arial" pitchFamily="34" charset="0"/>
              </a:rPr>
              <a:t> was low (wave 1)</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12</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1723549"/>
          </a:xfrm>
          <a:prstGeom prst="rect">
            <a:avLst/>
          </a:prstGeom>
          <a:noFill/>
        </p:spPr>
        <p:txBody>
          <a:bodyPr wrap="square" rtlCol="0">
            <a:spAutoFit/>
          </a:bodyPr>
          <a:lstStyle/>
          <a:p>
            <a:r>
              <a:rPr lang="en-GB" sz="4000" b="1" dirty="0" smtClean="0">
                <a:latin typeface="Berlin Sans FB Demi" pitchFamily="34" charset="0"/>
              </a:rPr>
              <a:t>Only </a:t>
            </a:r>
            <a:r>
              <a:rPr lang="en-GB" sz="6600" b="1" dirty="0" smtClean="0">
                <a:solidFill>
                  <a:schemeClr val="accent6"/>
                </a:solidFill>
                <a:latin typeface="Berlin Sans FB Demi" pitchFamily="34" charset="0"/>
              </a:rPr>
              <a:t>9%</a:t>
            </a:r>
            <a:r>
              <a:rPr lang="en-GB" sz="4000" b="1" dirty="0" smtClean="0">
                <a:latin typeface="Berlin Sans FB Demi" pitchFamily="34" charset="0"/>
              </a:rPr>
              <a:t> of all respondents are aware of Europeana</a:t>
            </a:r>
            <a:endParaRPr lang="en-GB" sz="1050" b="1" dirty="0" smtClean="0">
              <a:latin typeface="Berlin Sans FB Demi" pitchFamily="34" charset="0"/>
            </a:endParaRPr>
          </a:p>
        </p:txBody>
      </p:sp>
      <p:sp>
        <p:nvSpPr>
          <p:cNvPr id="12" name="TextBox 11"/>
          <p:cNvSpPr txBox="1"/>
          <p:nvPr/>
        </p:nvSpPr>
        <p:spPr>
          <a:xfrm>
            <a:off x="1191968" y="2908925"/>
            <a:ext cx="2873737" cy="1107996"/>
          </a:xfrm>
          <a:prstGeom prst="rect">
            <a:avLst/>
          </a:prstGeom>
          <a:noFill/>
        </p:spPr>
        <p:txBody>
          <a:bodyPr wrap="square" rtlCol="0">
            <a:spAutoFit/>
          </a:bodyPr>
          <a:lstStyle/>
          <a:p>
            <a:r>
              <a:rPr lang="en-GB" sz="6600" b="1" dirty="0" smtClean="0">
                <a:solidFill>
                  <a:schemeClr val="accent6"/>
                </a:solidFill>
              </a:rPr>
              <a:t>12% </a:t>
            </a:r>
            <a:endParaRPr lang="nl-BE" sz="6600" b="1" dirty="0">
              <a:solidFill>
                <a:schemeClr val="accent6"/>
              </a:solidFill>
            </a:endParaRPr>
          </a:p>
        </p:txBody>
      </p:sp>
      <p:sp>
        <p:nvSpPr>
          <p:cNvPr id="13" name="TextBox 12"/>
          <p:cNvSpPr txBox="1"/>
          <p:nvPr/>
        </p:nvSpPr>
        <p:spPr>
          <a:xfrm>
            <a:off x="2708719" y="3151766"/>
            <a:ext cx="5847906" cy="707886"/>
          </a:xfrm>
          <a:prstGeom prst="rect">
            <a:avLst/>
          </a:prstGeom>
          <a:noFill/>
        </p:spPr>
        <p:txBody>
          <a:bodyPr wrap="square" rtlCol="0">
            <a:spAutoFit/>
          </a:bodyPr>
          <a:lstStyle/>
          <a:p>
            <a:r>
              <a:rPr lang="en-GB" sz="4000" b="1" dirty="0" smtClean="0"/>
              <a:t>Italy</a:t>
            </a:r>
            <a:endParaRPr lang="en-GB" sz="2400" b="1" dirty="0"/>
          </a:p>
        </p:txBody>
      </p:sp>
      <p:sp>
        <p:nvSpPr>
          <p:cNvPr id="14" name="TextBox 13"/>
          <p:cNvSpPr txBox="1"/>
          <p:nvPr/>
        </p:nvSpPr>
        <p:spPr>
          <a:xfrm>
            <a:off x="6398367" y="3778392"/>
            <a:ext cx="2873737" cy="1323439"/>
          </a:xfrm>
          <a:prstGeom prst="rect">
            <a:avLst/>
          </a:prstGeom>
          <a:noFill/>
        </p:spPr>
        <p:txBody>
          <a:bodyPr wrap="square" rtlCol="0">
            <a:spAutoFit/>
          </a:bodyPr>
          <a:lstStyle/>
          <a:p>
            <a:r>
              <a:rPr lang="en-GB" sz="6600" b="1" dirty="0" smtClean="0">
                <a:solidFill>
                  <a:schemeClr val="accent6"/>
                </a:solidFill>
              </a:rPr>
              <a:t>4%</a:t>
            </a:r>
            <a:r>
              <a:rPr lang="en-GB" sz="8000" b="1" dirty="0" smtClean="0">
                <a:solidFill>
                  <a:schemeClr val="accent6"/>
                </a:solidFill>
              </a:rPr>
              <a:t> </a:t>
            </a:r>
            <a:endParaRPr lang="nl-BE" sz="8000" b="1" dirty="0">
              <a:solidFill>
                <a:schemeClr val="accent6"/>
              </a:solidFill>
            </a:endParaRPr>
          </a:p>
        </p:txBody>
      </p:sp>
      <p:sp>
        <p:nvSpPr>
          <p:cNvPr id="15" name="TextBox 14"/>
          <p:cNvSpPr txBox="1"/>
          <p:nvPr/>
        </p:nvSpPr>
        <p:spPr>
          <a:xfrm>
            <a:off x="950593" y="4227065"/>
            <a:ext cx="5447774" cy="707886"/>
          </a:xfrm>
          <a:prstGeom prst="rect">
            <a:avLst/>
          </a:prstGeom>
          <a:noFill/>
        </p:spPr>
        <p:txBody>
          <a:bodyPr wrap="square" rtlCol="0">
            <a:spAutoFit/>
          </a:bodyPr>
          <a:lstStyle/>
          <a:p>
            <a:pPr algn="r"/>
            <a:r>
              <a:rPr lang="en-GB" sz="4000" b="1" dirty="0" smtClean="0"/>
              <a:t>Norway</a:t>
            </a:r>
            <a:endParaRPr lang="en-GB" sz="2400" b="1" dirty="0" smtClean="0"/>
          </a:p>
        </p:txBody>
      </p:sp>
      <p:sp>
        <p:nvSpPr>
          <p:cNvPr id="16" name="TextBox 15"/>
          <p:cNvSpPr txBox="1"/>
          <p:nvPr/>
        </p:nvSpPr>
        <p:spPr>
          <a:xfrm>
            <a:off x="800743" y="4724856"/>
            <a:ext cx="2873737" cy="1323439"/>
          </a:xfrm>
          <a:prstGeom prst="rect">
            <a:avLst/>
          </a:prstGeom>
          <a:noFill/>
        </p:spPr>
        <p:txBody>
          <a:bodyPr wrap="square" rtlCol="0">
            <a:spAutoFit/>
          </a:bodyPr>
          <a:lstStyle/>
          <a:p>
            <a:r>
              <a:rPr lang="en-GB" sz="6600" b="1" dirty="0">
                <a:solidFill>
                  <a:schemeClr val="accent6"/>
                </a:solidFill>
              </a:rPr>
              <a:t>6</a:t>
            </a:r>
            <a:r>
              <a:rPr lang="en-GB" sz="6600" b="1" dirty="0" smtClean="0">
                <a:solidFill>
                  <a:schemeClr val="accent6"/>
                </a:solidFill>
              </a:rPr>
              <a:t>%</a:t>
            </a:r>
            <a:r>
              <a:rPr lang="en-GB" sz="8000" b="1" dirty="0" smtClean="0">
                <a:solidFill>
                  <a:schemeClr val="accent6"/>
                </a:solidFill>
              </a:rPr>
              <a:t> </a:t>
            </a:r>
            <a:endParaRPr lang="nl-BE" sz="8000" b="1" dirty="0">
              <a:solidFill>
                <a:schemeClr val="accent6"/>
              </a:solidFill>
            </a:endParaRPr>
          </a:p>
        </p:txBody>
      </p:sp>
      <p:sp>
        <p:nvSpPr>
          <p:cNvPr id="17" name="TextBox 16"/>
          <p:cNvSpPr txBox="1"/>
          <p:nvPr/>
        </p:nvSpPr>
        <p:spPr>
          <a:xfrm>
            <a:off x="2124403" y="5172660"/>
            <a:ext cx="5847906" cy="707886"/>
          </a:xfrm>
          <a:prstGeom prst="rect">
            <a:avLst/>
          </a:prstGeom>
          <a:noFill/>
        </p:spPr>
        <p:txBody>
          <a:bodyPr wrap="square" rtlCol="0">
            <a:spAutoFit/>
          </a:bodyPr>
          <a:lstStyle/>
          <a:p>
            <a:r>
              <a:rPr lang="en-GB" sz="4000" b="1" dirty="0" smtClean="0"/>
              <a:t>Poland</a:t>
            </a:r>
            <a:endParaRPr lang="en-GB" sz="2400" b="1" dirty="0"/>
          </a:p>
        </p:txBody>
      </p:sp>
    </p:spTree>
    <p:extLst>
      <p:ext uri="{BB962C8B-B14F-4D97-AF65-F5344CB8AC3E}">
        <p14:creationId xmlns:p14="http://schemas.microsoft.com/office/powerpoint/2010/main" val="30457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Overall Awareness of </a:t>
            </a:r>
            <a:r>
              <a:rPr lang="en-GB" sz="2400" b="1" dirty="0" err="1" smtClean="0">
                <a:solidFill>
                  <a:prstClr val="white"/>
                </a:solidFill>
                <a:latin typeface="Arial"/>
                <a:cs typeface="Arial" pitchFamily="34" charset="0"/>
              </a:rPr>
              <a:t>Europeana</a:t>
            </a:r>
            <a:r>
              <a:rPr lang="en-GB" sz="2400" b="1" dirty="0" smtClean="0">
                <a:solidFill>
                  <a:prstClr val="white"/>
                </a:solidFill>
                <a:latin typeface="Arial"/>
                <a:cs typeface="Arial" pitchFamily="34" charset="0"/>
              </a:rPr>
              <a:t> - Italy</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13</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1323439"/>
          </a:xfrm>
          <a:prstGeom prst="rect">
            <a:avLst/>
          </a:prstGeom>
          <a:noFill/>
        </p:spPr>
        <p:txBody>
          <a:bodyPr wrap="square" rtlCol="0">
            <a:spAutoFit/>
          </a:bodyPr>
          <a:lstStyle/>
          <a:p>
            <a:r>
              <a:rPr lang="en-GB" sz="4000" b="1" dirty="0" smtClean="0">
                <a:latin typeface="Berlin Sans FB Demi" pitchFamily="34" charset="0"/>
              </a:rPr>
              <a:t>Awareness in Italy is the same in the second wave</a:t>
            </a:r>
            <a:endParaRPr lang="en-GB" sz="1050" b="1" dirty="0" smtClean="0">
              <a:latin typeface="Berlin Sans FB Demi" pitchFamily="34" charset="0"/>
            </a:endParaRPr>
          </a:p>
        </p:txBody>
      </p:sp>
      <p:sp>
        <p:nvSpPr>
          <p:cNvPr id="12" name="TextBox 11"/>
          <p:cNvSpPr txBox="1"/>
          <p:nvPr/>
        </p:nvSpPr>
        <p:spPr>
          <a:xfrm>
            <a:off x="1191968" y="2908925"/>
            <a:ext cx="2873737" cy="1107996"/>
          </a:xfrm>
          <a:prstGeom prst="rect">
            <a:avLst/>
          </a:prstGeom>
          <a:noFill/>
        </p:spPr>
        <p:txBody>
          <a:bodyPr wrap="square" rtlCol="0">
            <a:spAutoFit/>
          </a:bodyPr>
          <a:lstStyle/>
          <a:p>
            <a:r>
              <a:rPr lang="en-GB" sz="6600" b="1" dirty="0" smtClean="0">
                <a:solidFill>
                  <a:schemeClr val="accent6"/>
                </a:solidFill>
              </a:rPr>
              <a:t>12% </a:t>
            </a:r>
            <a:endParaRPr lang="nl-BE" sz="6600" b="1" dirty="0">
              <a:solidFill>
                <a:schemeClr val="accent6"/>
              </a:solidFill>
            </a:endParaRPr>
          </a:p>
        </p:txBody>
      </p:sp>
      <p:sp>
        <p:nvSpPr>
          <p:cNvPr id="13" name="TextBox 12"/>
          <p:cNvSpPr txBox="1"/>
          <p:nvPr/>
        </p:nvSpPr>
        <p:spPr>
          <a:xfrm>
            <a:off x="2708719" y="3151766"/>
            <a:ext cx="5847906" cy="707886"/>
          </a:xfrm>
          <a:prstGeom prst="rect">
            <a:avLst/>
          </a:prstGeom>
          <a:noFill/>
        </p:spPr>
        <p:txBody>
          <a:bodyPr wrap="square" rtlCol="0">
            <a:spAutoFit/>
          </a:bodyPr>
          <a:lstStyle/>
          <a:p>
            <a:r>
              <a:rPr lang="en-GB" sz="4000" b="1" dirty="0" smtClean="0"/>
              <a:t>Italy (wave 1)</a:t>
            </a:r>
            <a:endParaRPr lang="en-GB" sz="2400" b="1" dirty="0"/>
          </a:p>
        </p:txBody>
      </p:sp>
      <p:sp>
        <p:nvSpPr>
          <p:cNvPr id="14" name="TextBox 13"/>
          <p:cNvSpPr txBox="1"/>
          <p:nvPr/>
        </p:nvSpPr>
        <p:spPr>
          <a:xfrm>
            <a:off x="6398367" y="3778392"/>
            <a:ext cx="2873737" cy="1323439"/>
          </a:xfrm>
          <a:prstGeom prst="rect">
            <a:avLst/>
          </a:prstGeom>
          <a:noFill/>
        </p:spPr>
        <p:txBody>
          <a:bodyPr wrap="square" rtlCol="0">
            <a:spAutoFit/>
          </a:bodyPr>
          <a:lstStyle/>
          <a:p>
            <a:r>
              <a:rPr lang="en-GB" sz="6600" b="1" dirty="0" smtClean="0">
                <a:solidFill>
                  <a:schemeClr val="accent6"/>
                </a:solidFill>
              </a:rPr>
              <a:t>10%</a:t>
            </a:r>
            <a:r>
              <a:rPr lang="en-GB" sz="8000" b="1" dirty="0" smtClean="0">
                <a:solidFill>
                  <a:schemeClr val="accent6"/>
                </a:solidFill>
              </a:rPr>
              <a:t> </a:t>
            </a:r>
            <a:endParaRPr lang="nl-BE" sz="8000" b="1" dirty="0">
              <a:solidFill>
                <a:schemeClr val="accent6"/>
              </a:solidFill>
            </a:endParaRPr>
          </a:p>
        </p:txBody>
      </p:sp>
      <p:sp>
        <p:nvSpPr>
          <p:cNvPr id="15" name="TextBox 14"/>
          <p:cNvSpPr txBox="1"/>
          <p:nvPr/>
        </p:nvSpPr>
        <p:spPr>
          <a:xfrm>
            <a:off x="950593" y="4227065"/>
            <a:ext cx="5447774" cy="707886"/>
          </a:xfrm>
          <a:prstGeom prst="rect">
            <a:avLst/>
          </a:prstGeom>
          <a:noFill/>
        </p:spPr>
        <p:txBody>
          <a:bodyPr wrap="square" rtlCol="0">
            <a:spAutoFit/>
          </a:bodyPr>
          <a:lstStyle/>
          <a:p>
            <a:pPr algn="r"/>
            <a:r>
              <a:rPr lang="en-GB" sz="4000" b="1" dirty="0" smtClean="0"/>
              <a:t>Italy (wave 2)</a:t>
            </a:r>
            <a:endParaRPr lang="en-GB" sz="2400" b="1" dirty="0" smtClean="0"/>
          </a:p>
        </p:txBody>
      </p:sp>
    </p:spTree>
    <p:extLst>
      <p:ext uri="{BB962C8B-B14F-4D97-AF65-F5344CB8AC3E}">
        <p14:creationId xmlns:p14="http://schemas.microsoft.com/office/powerpoint/2010/main" val="149647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Why has awareness not moved?</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14</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1077218"/>
          </a:xfrm>
          <a:prstGeom prst="rect">
            <a:avLst/>
          </a:prstGeom>
          <a:noFill/>
        </p:spPr>
        <p:txBody>
          <a:bodyPr wrap="square" rtlCol="0">
            <a:spAutoFit/>
          </a:bodyPr>
          <a:lstStyle/>
          <a:p>
            <a:r>
              <a:rPr lang="en-GB" sz="3200" b="1" dirty="0" smtClean="0">
                <a:latin typeface="Berlin Sans FB Demi" pitchFamily="34" charset="0"/>
              </a:rPr>
              <a:t>Statistically, there is no significant difference in awareness between wave one and two*</a:t>
            </a:r>
            <a:endParaRPr lang="en-GB" sz="900" b="1" dirty="0" smtClean="0">
              <a:latin typeface="Berlin Sans FB Demi" pitchFamily="34" charset="0"/>
            </a:endParaRPr>
          </a:p>
        </p:txBody>
      </p:sp>
      <p:sp>
        <p:nvSpPr>
          <p:cNvPr id="12" name="TextBox 11"/>
          <p:cNvSpPr txBox="1"/>
          <p:nvPr/>
        </p:nvSpPr>
        <p:spPr>
          <a:xfrm>
            <a:off x="763343" y="2450641"/>
            <a:ext cx="2873737" cy="923330"/>
          </a:xfrm>
          <a:prstGeom prst="rect">
            <a:avLst/>
          </a:prstGeom>
          <a:noFill/>
        </p:spPr>
        <p:txBody>
          <a:bodyPr wrap="square" rtlCol="0">
            <a:spAutoFit/>
          </a:bodyPr>
          <a:lstStyle/>
          <a:p>
            <a:r>
              <a:rPr lang="en-GB" sz="5400" b="1" dirty="0" smtClean="0">
                <a:solidFill>
                  <a:schemeClr val="accent6"/>
                </a:solidFill>
              </a:rPr>
              <a:t>12% </a:t>
            </a:r>
            <a:endParaRPr lang="nl-BE" sz="5400" b="1" dirty="0">
              <a:solidFill>
                <a:schemeClr val="accent6"/>
              </a:solidFill>
            </a:endParaRPr>
          </a:p>
        </p:txBody>
      </p:sp>
      <p:sp>
        <p:nvSpPr>
          <p:cNvPr id="13" name="TextBox 12"/>
          <p:cNvSpPr txBox="1"/>
          <p:nvPr/>
        </p:nvSpPr>
        <p:spPr>
          <a:xfrm>
            <a:off x="2280094" y="2693482"/>
            <a:ext cx="5847906" cy="584775"/>
          </a:xfrm>
          <a:prstGeom prst="rect">
            <a:avLst/>
          </a:prstGeom>
          <a:noFill/>
        </p:spPr>
        <p:txBody>
          <a:bodyPr wrap="square" rtlCol="0">
            <a:spAutoFit/>
          </a:bodyPr>
          <a:lstStyle/>
          <a:p>
            <a:r>
              <a:rPr lang="en-GB" sz="3200" b="1" dirty="0" smtClean="0"/>
              <a:t>+/- 3% gives a range of 9% to 15%</a:t>
            </a:r>
            <a:endParaRPr lang="en-GB" b="1" dirty="0"/>
          </a:p>
        </p:txBody>
      </p:sp>
      <p:sp>
        <p:nvSpPr>
          <p:cNvPr id="17" name="TextBox 16"/>
          <p:cNvSpPr txBox="1"/>
          <p:nvPr/>
        </p:nvSpPr>
        <p:spPr>
          <a:xfrm>
            <a:off x="753818" y="3850816"/>
            <a:ext cx="2873737" cy="923330"/>
          </a:xfrm>
          <a:prstGeom prst="rect">
            <a:avLst/>
          </a:prstGeom>
          <a:noFill/>
        </p:spPr>
        <p:txBody>
          <a:bodyPr wrap="square" rtlCol="0">
            <a:spAutoFit/>
          </a:bodyPr>
          <a:lstStyle/>
          <a:p>
            <a:r>
              <a:rPr lang="en-GB" sz="5400" b="1" dirty="0" smtClean="0">
                <a:solidFill>
                  <a:schemeClr val="accent6"/>
                </a:solidFill>
              </a:rPr>
              <a:t>10% </a:t>
            </a:r>
            <a:endParaRPr lang="nl-BE" sz="5400" b="1" dirty="0">
              <a:solidFill>
                <a:schemeClr val="accent6"/>
              </a:solidFill>
            </a:endParaRPr>
          </a:p>
        </p:txBody>
      </p:sp>
      <p:sp>
        <p:nvSpPr>
          <p:cNvPr id="18" name="TextBox 17"/>
          <p:cNvSpPr txBox="1"/>
          <p:nvPr/>
        </p:nvSpPr>
        <p:spPr>
          <a:xfrm>
            <a:off x="2270569" y="4093657"/>
            <a:ext cx="5847906" cy="584775"/>
          </a:xfrm>
          <a:prstGeom prst="rect">
            <a:avLst/>
          </a:prstGeom>
          <a:noFill/>
        </p:spPr>
        <p:txBody>
          <a:bodyPr wrap="square" rtlCol="0">
            <a:spAutoFit/>
          </a:bodyPr>
          <a:lstStyle/>
          <a:p>
            <a:r>
              <a:rPr lang="en-GB" sz="3200" b="1" dirty="0" smtClean="0"/>
              <a:t>+/- 3% gives a range of 7% to 13%</a:t>
            </a:r>
            <a:endParaRPr lang="en-GB" b="1" dirty="0"/>
          </a:p>
        </p:txBody>
      </p:sp>
      <p:sp>
        <p:nvSpPr>
          <p:cNvPr id="19" name="TextBox 18"/>
          <p:cNvSpPr txBox="1"/>
          <p:nvPr/>
        </p:nvSpPr>
        <p:spPr>
          <a:xfrm>
            <a:off x="620140" y="5524722"/>
            <a:ext cx="8309057" cy="400110"/>
          </a:xfrm>
          <a:prstGeom prst="rect">
            <a:avLst/>
          </a:prstGeom>
          <a:noFill/>
        </p:spPr>
        <p:txBody>
          <a:bodyPr wrap="square" rtlCol="0">
            <a:spAutoFit/>
          </a:bodyPr>
          <a:lstStyle/>
          <a:p>
            <a:pPr algn="r"/>
            <a:r>
              <a:rPr lang="en-GB" sz="2000" b="1" dirty="0" smtClean="0">
                <a:latin typeface="Berlin Sans FB Demi" pitchFamily="34" charset="0"/>
              </a:rPr>
              <a:t>* At 95% confidence interval on sample of 500</a:t>
            </a:r>
            <a:endParaRPr lang="en-GB" sz="600" b="1" dirty="0" smtClean="0">
              <a:latin typeface="Berlin Sans FB Demi" pitchFamily="34" charset="0"/>
            </a:endParaRPr>
          </a:p>
        </p:txBody>
      </p:sp>
    </p:spTree>
    <p:extLst>
      <p:ext uri="{BB962C8B-B14F-4D97-AF65-F5344CB8AC3E}">
        <p14:creationId xmlns:p14="http://schemas.microsoft.com/office/powerpoint/2010/main" val="40428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Where has awareness changed?</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15</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2508379"/>
          </a:xfrm>
          <a:prstGeom prst="rect">
            <a:avLst/>
          </a:prstGeom>
          <a:noFill/>
        </p:spPr>
        <p:txBody>
          <a:bodyPr wrap="square" rtlCol="0">
            <a:spAutoFit/>
          </a:bodyPr>
          <a:lstStyle/>
          <a:p>
            <a:r>
              <a:rPr lang="en-GB" sz="3200" b="1" dirty="0" smtClean="0">
                <a:latin typeface="Berlin Sans FB Demi" pitchFamily="34" charset="0"/>
              </a:rPr>
              <a:t>Drop in awareness occurs amongst those:</a:t>
            </a:r>
          </a:p>
          <a:p>
            <a:pPr marL="457200" indent="-457200">
              <a:buFont typeface="Arial" pitchFamily="34" charset="0"/>
              <a:buChar char="•"/>
            </a:pPr>
            <a:r>
              <a:rPr lang="en-GB" sz="2800" b="1" dirty="0" smtClean="0">
                <a:latin typeface="Berlin Sans FB Demi" pitchFamily="34" charset="0"/>
              </a:rPr>
              <a:t>only quite interested in arts</a:t>
            </a:r>
          </a:p>
          <a:p>
            <a:pPr marL="457200" indent="-457200">
              <a:buFont typeface="Arial" pitchFamily="34" charset="0"/>
              <a:buChar char="•"/>
            </a:pPr>
            <a:r>
              <a:rPr lang="en-GB" sz="2800" b="1" dirty="0" smtClean="0">
                <a:latin typeface="Berlin Sans FB Demi" pitchFamily="34" charset="0"/>
              </a:rPr>
              <a:t>The youngest age group</a:t>
            </a:r>
          </a:p>
          <a:p>
            <a:pPr marL="457200" indent="-457200">
              <a:buFont typeface="Arial" pitchFamily="34" charset="0"/>
              <a:buChar char="•"/>
            </a:pPr>
            <a:r>
              <a:rPr lang="en-GB" sz="2800" b="1" dirty="0" smtClean="0">
                <a:latin typeface="Berlin Sans FB Demi" pitchFamily="34" charset="0"/>
              </a:rPr>
              <a:t>The oldest age group</a:t>
            </a:r>
          </a:p>
          <a:p>
            <a:endParaRPr lang="en-GB" sz="3200" b="1" dirty="0" smtClean="0">
              <a:latin typeface="Berlin Sans FB Demi" pitchFamily="34" charset="0"/>
            </a:endParaRPr>
          </a:p>
          <a:p>
            <a:endParaRPr lang="en-GB" sz="900" b="1" dirty="0" smtClean="0">
              <a:latin typeface="Berlin Sans FB Demi"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008243300"/>
              </p:ext>
            </p:extLst>
          </p:nvPr>
        </p:nvGraphicFramePr>
        <p:xfrm>
          <a:off x="842112" y="3791056"/>
          <a:ext cx="3932556" cy="746760"/>
        </p:xfrm>
        <a:graphic>
          <a:graphicData uri="http://schemas.openxmlformats.org/drawingml/2006/table">
            <a:tbl>
              <a:tblPr firstRow="1" bandRow="1"/>
              <a:tblGrid>
                <a:gridCol w="1310852"/>
                <a:gridCol w="1310852"/>
                <a:gridCol w="1310852"/>
              </a:tblGrid>
              <a:tr h="279554">
                <a:tc>
                  <a:txBody>
                    <a:bodyPr/>
                    <a:lstStyle/>
                    <a:p>
                      <a:pPr algn="ctr" fontAlgn="t"/>
                      <a:r>
                        <a:rPr lang="en-GB" sz="1200" b="1" i="0" u="none" strike="noStrike" dirty="0" smtClean="0">
                          <a:solidFill>
                            <a:schemeClr val="tx1"/>
                          </a:solidFill>
                          <a:effectLst/>
                          <a:latin typeface="Arial"/>
                        </a:rPr>
                        <a:t>Very Interested</a:t>
                      </a:r>
                      <a:r>
                        <a:rPr lang="en-GB" sz="1200" b="1" i="0" u="none" strike="noStrike" baseline="0" dirty="0" smtClean="0">
                          <a:solidFill>
                            <a:schemeClr val="tx1"/>
                          </a:solidFill>
                          <a:effectLst/>
                          <a:latin typeface="Arial"/>
                        </a:rPr>
                        <a:t> in arts</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t"/>
                      <a:r>
                        <a:rPr lang="en-GB" sz="1200" b="1" i="0" u="none" strike="noStrike" dirty="0" smtClean="0">
                          <a:solidFill>
                            <a:schemeClr val="tx1"/>
                          </a:solidFill>
                          <a:effectLst/>
                          <a:latin typeface="Arial"/>
                        </a:rPr>
                        <a:t>16%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t"/>
                      <a:r>
                        <a:rPr lang="en-GB" sz="1200" b="1" i="0" u="none" strike="noStrike" dirty="0" smtClean="0">
                          <a:solidFill>
                            <a:schemeClr val="tx1"/>
                          </a:solidFill>
                          <a:effectLst/>
                          <a:latin typeface="Arial"/>
                        </a:rPr>
                        <a:t>15%</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9554">
                <a:tc>
                  <a:txBody>
                    <a:bodyPr/>
                    <a:lstStyle/>
                    <a:p>
                      <a:pPr algn="ctr" fontAlgn="t"/>
                      <a:r>
                        <a:rPr lang="en-GB" sz="1200" b="1" i="0" u="none" strike="noStrike" dirty="0" smtClean="0">
                          <a:solidFill>
                            <a:schemeClr val="tx1"/>
                          </a:solidFill>
                          <a:effectLst/>
                          <a:latin typeface="Arial"/>
                        </a:rPr>
                        <a:t>Quite Interested in Arts</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t"/>
                      <a:r>
                        <a:rPr lang="en-GB" sz="1200" b="1" i="0" u="none" strike="noStrike" dirty="0" smtClean="0">
                          <a:solidFill>
                            <a:schemeClr val="tx1"/>
                          </a:solidFill>
                          <a:effectLst/>
                          <a:latin typeface="Arial"/>
                        </a:rPr>
                        <a:t>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t"/>
                      <a:r>
                        <a:rPr lang="en-GB" sz="1200" b="1" i="0" u="none" strike="noStrike" dirty="0" smtClean="0">
                          <a:solidFill>
                            <a:schemeClr val="tx1"/>
                          </a:solidFill>
                          <a:effectLst/>
                          <a:latin typeface="Arial"/>
                        </a:rPr>
                        <a:t>8%</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299137447"/>
              </p:ext>
            </p:extLst>
          </p:nvPr>
        </p:nvGraphicFramePr>
        <p:xfrm>
          <a:off x="5349272" y="3791056"/>
          <a:ext cx="2947002" cy="1397770"/>
        </p:xfrm>
        <a:graphic>
          <a:graphicData uri="http://schemas.openxmlformats.org/drawingml/2006/table">
            <a:tbl>
              <a:tblPr firstRow="1" bandRow="1"/>
              <a:tblGrid>
                <a:gridCol w="982334"/>
                <a:gridCol w="982334"/>
                <a:gridCol w="982334"/>
              </a:tblGrid>
              <a:tr h="279554">
                <a:tc>
                  <a:txBody>
                    <a:bodyPr/>
                    <a:lstStyle/>
                    <a:p>
                      <a:pPr algn="ctr" fontAlgn="t"/>
                      <a:r>
                        <a:rPr lang="en-GB" sz="1200" b="1" i="0" u="none" strike="noStrike" dirty="0" smtClean="0">
                          <a:solidFill>
                            <a:schemeClr val="tx1"/>
                          </a:solidFill>
                          <a:effectLst/>
                          <a:latin typeface="Arial"/>
                        </a:rPr>
                        <a:t>18-24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11%</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279554">
                <a:tc>
                  <a:txBody>
                    <a:bodyPr/>
                    <a:lstStyle/>
                    <a:p>
                      <a:pPr algn="ctr" fontAlgn="t"/>
                      <a:r>
                        <a:rPr lang="en-GB" sz="1200" b="1" i="0" u="none" strike="noStrike" dirty="0" smtClean="0">
                          <a:solidFill>
                            <a:schemeClr val="tx1"/>
                          </a:solidFill>
                          <a:effectLst/>
                          <a:latin typeface="Arial"/>
                        </a:rPr>
                        <a:t>25-34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19%</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19%</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279554">
                <a:tc>
                  <a:txBody>
                    <a:bodyPr/>
                    <a:lstStyle/>
                    <a:p>
                      <a:pPr algn="ctr" fontAlgn="t"/>
                      <a:r>
                        <a:rPr lang="en-GB" sz="1200" b="1" i="0" u="none" strike="noStrike" dirty="0" smtClean="0">
                          <a:solidFill>
                            <a:schemeClr val="tx1"/>
                          </a:solidFill>
                          <a:effectLst/>
                          <a:latin typeface="Arial"/>
                        </a:rPr>
                        <a:t>35-44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13%</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12%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279554">
                <a:tc>
                  <a:txBody>
                    <a:bodyPr/>
                    <a:lstStyle/>
                    <a:p>
                      <a:pPr algn="ctr" fontAlgn="t"/>
                      <a:r>
                        <a:rPr lang="en-GB" sz="1200" b="1" i="0" u="none" strike="noStrike" dirty="0" smtClean="0">
                          <a:solidFill>
                            <a:schemeClr val="tx1"/>
                          </a:solidFill>
                          <a:effectLst/>
                          <a:latin typeface="Arial"/>
                        </a:rPr>
                        <a:t>45-54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8%</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279554">
                <a:tc>
                  <a:txBody>
                    <a:bodyPr/>
                    <a:lstStyle/>
                    <a:p>
                      <a:pPr algn="ctr" fontAlgn="t"/>
                      <a:r>
                        <a:rPr lang="en-GB" sz="1200" b="1" i="0" u="none" strike="noStrike" dirty="0" smtClean="0">
                          <a:solidFill>
                            <a:schemeClr val="tx1"/>
                          </a:solidFill>
                          <a:effectLst/>
                          <a:latin typeface="Arial"/>
                        </a:rPr>
                        <a:t>55+</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GB" sz="1200" b="1" i="0" u="none" strike="noStrike" dirty="0" smtClean="0">
                          <a:solidFill>
                            <a:schemeClr val="tx1"/>
                          </a:solidFill>
                          <a:effectLst/>
                          <a:latin typeface="Arial"/>
                        </a:rPr>
                        <a:t>12%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grpSp>
        <p:nvGrpSpPr>
          <p:cNvPr id="21" name="Group 20"/>
          <p:cNvGrpSpPr/>
          <p:nvPr/>
        </p:nvGrpSpPr>
        <p:grpSpPr>
          <a:xfrm>
            <a:off x="2421666" y="3336133"/>
            <a:ext cx="667209" cy="376235"/>
            <a:chOff x="5060091" y="1878808"/>
            <a:chExt cx="667209" cy="376235"/>
          </a:xfrm>
        </p:grpSpPr>
        <p:pic>
          <p:nvPicPr>
            <p:cNvPr id="22" name="Picture 2" descr="http://upload.wikimedia.org/wikipedia/en/thumb/0/03/Flag_of_Italy.svg/225px-Flag_of_Italy.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6" y="1878808"/>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3" name="TextBox 22"/>
            <p:cNvSpPr txBox="1"/>
            <p:nvPr/>
          </p:nvSpPr>
          <p:spPr>
            <a:xfrm>
              <a:off x="5060091" y="1885711"/>
              <a:ext cx="667209" cy="369332"/>
            </a:xfrm>
            <a:prstGeom prst="rect">
              <a:avLst/>
            </a:prstGeom>
            <a:noFill/>
          </p:spPr>
          <p:txBody>
            <a:bodyPr wrap="square" rtlCol="0">
              <a:spAutoFit/>
            </a:bodyPr>
            <a:lstStyle/>
            <a:p>
              <a:r>
                <a:rPr lang="en-GB" b="1" dirty="0" smtClean="0"/>
                <a:t>W2</a:t>
              </a:r>
              <a:endParaRPr lang="nl-BE" b="1" dirty="0"/>
            </a:p>
          </p:txBody>
        </p:sp>
      </p:grpSp>
      <p:grpSp>
        <p:nvGrpSpPr>
          <p:cNvPr id="24" name="Group 23"/>
          <p:cNvGrpSpPr/>
          <p:nvPr/>
        </p:nvGrpSpPr>
        <p:grpSpPr>
          <a:xfrm>
            <a:off x="6441216" y="3307318"/>
            <a:ext cx="667209" cy="376235"/>
            <a:chOff x="5060091" y="1878808"/>
            <a:chExt cx="667209" cy="376235"/>
          </a:xfrm>
        </p:grpSpPr>
        <p:pic>
          <p:nvPicPr>
            <p:cNvPr id="25" name="Picture 2" descr="http://upload.wikimedia.org/wikipedia/en/thumb/0/03/Flag_of_Italy.svg/225px-Flag_of_Italy.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6" y="1878808"/>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6" name="TextBox 25"/>
            <p:cNvSpPr txBox="1"/>
            <p:nvPr/>
          </p:nvSpPr>
          <p:spPr>
            <a:xfrm>
              <a:off x="5060091" y="1885711"/>
              <a:ext cx="667209" cy="369332"/>
            </a:xfrm>
            <a:prstGeom prst="rect">
              <a:avLst/>
            </a:prstGeom>
            <a:noFill/>
          </p:spPr>
          <p:txBody>
            <a:bodyPr wrap="square" rtlCol="0">
              <a:spAutoFit/>
            </a:bodyPr>
            <a:lstStyle/>
            <a:p>
              <a:r>
                <a:rPr lang="en-GB" b="1" dirty="0" smtClean="0"/>
                <a:t>W2</a:t>
              </a:r>
              <a:endParaRPr lang="nl-BE" b="1" dirty="0"/>
            </a:p>
          </p:txBody>
        </p:sp>
      </p:grpSp>
      <p:grpSp>
        <p:nvGrpSpPr>
          <p:cNvPr id="27" name="Group 26"/>
          <p:cNvGrpSpPr/>
          <p:nvPr/>
        </p:nvGrpSpPr>
        <p:grpSpPr>
          <a:xfrm>
            <a:off x="7479441" y="3307317"/>
            <a:ext cx="667209" cy="376235"/>
            <a:chOff x="5060091" y="1878808"/>
            <a:chExt cx="667209" cy="376235"/>
          </a:xfrm>
        </p:grpSpPr>
        <p:pic>
          <p:nvPicPr>
            <p:cNvPr id="28" name="Picture 2" descr="http://upload.wikimedia.org/wikipedia/en/thumb/0/03/Flag_of_Italy.svg/225px-Flag_of_Italy.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6" y="1878808"/>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9" name="TextBox 28"/>
            <p:cNvSpPr txBox="1"/>
            <p:nvPr/>
          </p:nvSpPr>
          <p:spPr>
            <a:xfrm>
              <a:off x="5060091" y="1885711"/>
              <a:ext cx="667209" cy="369332"/>
            </a:xfrm>
            <a:prstGeom prst="rect">
              <a:avLst/>
            </a:prstGeom>
            <a:noFill/>
          </p:spPr>
          <p:txBody>
            <a:bodyPr wrap="square" rtlCol="0">
              <a:spAutoFit/>
            </a:bodyPr>
            <a:lstStyle/>
            <a:p>
              <a:r>
                <a:rPr lang="en-GB" b="1" dirty="0" smtClean="0"/>
                <a:t>W1</a:t>
              </a:r>
              <a:endParaRPr lang="nl-BE" b="1" dirty="0"/>
            </a:p>
          </p:txBody>
        </p:sp>
      </p:grpSp>
      <p:grpSp>
        <p:nvGrpSpPr>
          <p:cNvPr id="30" name="Group 29"/>
          <p:cNvGrpSpPr/>
          <p:nvPr/>
        </p:nvGrpSpPr>
        <p:grpSpPr>
          <a:xfrm>
            <a:off x="3783741" y="3314221"/>
            <a:ext cx="667209" cy="376235"/>
            <a:chOff x="5060091" y="1878808"/>
            <a:chExt cx="667209" cy="376235"/>
          </a:xfrm>
        </p:grpSpPr>
        <p:pic>
          <p:nvPicPr>
            <p:cNvPr id="31" name="Picture 2" descr="http://upload.wikimedia.org/wikipedia/en/thumb/0/03/Flag_of_Italy.svg/225px-Flag_of_Italy.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6" y="1878808"/>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2" name="TextBox 31"/>
            <p:cNvSpPr txBox="1"/>
            <p:nvPr/>
          </p:nvSpPr>
          <p:spPr>
            <a:xfrm>
              <a:off x="5060091" y="1885711"/>
              <a:ext cx="667209" cy="369332"/>
            </a:xfrm>
            <a:prstGeom prst="rect">
              <a:avLst/>
            </a:prstGeom>
            <a:noFill/>
          </p:spPr>
          <p:txBody>
            <a:bodyPr wrap="square" rtlCol="0">
              <a:spAutoFit/>
            </a:bodyPr>
            <a:lstStyle/>
            <a:p>
              <a:r>
                <a:rPr lang="en-GB" b="1" dirty="0" smtClean="0"/>
                <a:t>W1</a:t>
              </a:r>
              <a:endParaRPr lang="nl-BE" b="1" dirty="0"/>
            </a:p>
          </p:txBody>
        </p:sp>
      </p:grpSp>
      <p:sp>
        <p:nvSpPr>
          <p:cNvPr id="2" name="Oval 1"/>
          <p:cNvSpPr/>
          <p:nvPr/>
        </p:nvSpPr>
        <p:spPr>
          <a:xfrm>
            <a:off x="2486423" y="4175866"/>
            <a:ext cx="564352" cy="342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33" name="Oval 32"/>
          <p:cNvSpPr/>
          <p:nvPr/>
        </p:nvSpPr>
        <p:spPr>
          <a:xfrm>
            <a:off x="6492644" y="3791056"/>
            <a:ext cx="564352" cy="342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34" name="Oval 33"/>
          <p:cNvSpPr/>
          <p:nvPr/>
        </p:nvSpPr>
        <p:spPr>
          <a:xfrm>
            <a:off x="6492644" y="4845926"/>
            <a:ext cx="564352" cy="342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006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Why might this be?</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16</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4708981"/>
          </a:xfrm>
          <a:prstGeom prst="rect">
            <a:avLst/>
          </a:prstGeom>
          <a:noFill/>
        </p:spPr>
        <p:txBody>
          <a:bodyPr wrap="square" rtlCol="0">
            <a:spAutoFit/>
          </a:bodyPr>
          <a:lstStyle/>
          <a:p>
            <a:r>
              <a:rPr lang="en-GB" sz="3200" b="1" dirty="0" smtClean="0">
                <a:latin typeface="Berlin Sans FB Demi" pitchFamily="34" charset="0"/>
              </a:rPr>
              <a:t>Thoughts around awareness:</a:t>
            </a:r>
          </a:p>
          <a:p>
            <a:endParaRPr lang="en-GB" sz="2800" b="1" dirty="0">
              <a:latin typeface="Berlin Sans FB Demi" pitchFamily="34" charset="0"/>
            </a:endParaRPr>
          </a:p>
          <a:p>
            <a:pPr marL="457200" indent="-457200">
              <a:buFont typeface="Arial" pitchFamily="34" charset="0"/>
              <a:buChar char="•"/>
            </a:pPr>
            <a:r>
              <a:rPr lang="en-GB" sz="2400" b="1" dirty="0" smtClean="0"/>
              <a:t>Wave one in Italy was highest of all countries, and may have already been high due to previous work (e.g. </a:t>
            </a:r>
            <a:r>
              <a:rPr lang="en-GB" sz="2400" b="1" dirty="0" err="1" smtClean="0"/>
              <a:t>europeana</a:t>
            </a:r>
            <a:r>
              <a:rPr lang="en-GB" sz="2400" b="1" dirty="0" smtClean="0"/>
              <a:t> fashion)</a:t>
            </a:r>
          </a:p>
          <a:p>
            <a:pPr marL="457200" indent="-457200">
              <a:buFont typeface="Arial" pitchFamily="34" charset="0"/>
              <a:buChar char="•"/>
            </a:pPr>
            <a:endParaRPr lang="en-GB" sz="2400" b="1" dirty="0" smtClean="0"/>
          </a:p>
          <a:p>
            <a:pPr marL="457200" indent="-457200">
              <a:buFont typeface="Arial" pitchFamily="34" charset="0"/>
              <a:buChar char="•"/>
            </a:pPr>
            <a:r>
              <a:rPr lang="en-GB" sz="2400" b="1" dirty="0" smtClean="0"/>
              <a:t>Need to address youngest and oldest groups</a:t>
            </a:r>
          </a:p>
          <a:p>
            <a:pPr marL="457200" indent="-457200">
              <a:buFont typeface="Arial" pitchFamily="34" charset="0"/>
              <a:buChar char="•"/>
            </a:pPr>
            <a:r>
              <a:rPr lang="en-GB" sz="2400" b="1" dirty="0" smtClean="0"/>
              <a:t>Those most interested in arts/culture being engaged through current activities</a:t>
            </a:r>
          </a:p>
          <a:p>
            <a:pPr marL="457200" indent="-457200">
              <a:buFont typeface="Arial" pitchFamily="34" charset="0"/>
              <a:buChar char="•"/>
            </a:pPr>
            <a:r>
              <a:rPr lang="en-GB" sz="2400" b="1" dirty="0" smtClean="0"/>
              <a:t>What does web traffic look like in Italy?</a:t>
            </a:r>
          </a:p>
          <a:p>
            <a:pPr marL="457200" indent="-457200">
              <a:buFont typeface="Arial" pitchFamily="34" charset="0"/>
              <a:buChar char="•"/>
            </a:pPr>
            <a:r>
              <a:rPr lang="en-GB" sz="2400" b="1" dirty="0" smtClean="0"/>
              <a:t>Awareness across other markets unknown – may increase overall score</a:t>
            </a:r>
            <a:endParaRPr lang="en-GB" sz="800" b="1" dirty="0" smtClean="0"/>
          </a:p>
        </p:txBody>
      </p:sp>
    </p:spTree>
    <p:extLst>
      <p:ext uri="{BB962C8B-B14F-4D97-AF65-F5344CB8AC3E}">
        <p14:creationId xmlns:p14="http://schemas.microsoft.com/office/powerpoint/2010/main" val="29021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877050" cy="945349"/>
          </a:xfrm>
        </p:spPr>
        <p:txBody>
          <a:bodyPr/>
          <a:lstStyle/>
          <a:p>
            <a:r>
              <a:rPr lang="en-GB" sz="2800" smtClean="0"/>
              <a:t>Small increase in awareness of local sites</a:t>
            </a:r>
            <a:endParaRPr lang="en-GB" sz="280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9" name="Rectangle 8"/>
          <p:cNvSpPr/>
          <p:nvPr/>
        </p:nvSpPr>
        <p:spPr>
          <a:xfrm>
            <a:off x="171449" y="5723662"/>
            <a:ext cx="7248525" cy="338554"/>
          </a:xfrm>
          <a:prstGeom prst="rect">
            <a:avLst/>
          </a:prstGeom>
        </p:spPr>
        <p:txBody>
          <a:bodyPr wrap="square">
            <a:spAutoFit/>
          </a:bodyPr>
          <a:lstStyle/>
          <a:p>
            <a:r>
              <a:rPr lang="en-GB" sz="800" dirty="0" smtClean="0"/>
              <a:t>Q8. Which </a:t>
            </a:r>
            <a:r>
              <a:rPr lang="en-GB" sz="800" dirty="0"/>
              <a:t>of the following websites which contain art, museum collections, digitised books and cultural history are you aware of</a:t>
            </a:r>
            <a:r>
              <a:rPr lang="en-GB" sz="800" dirty="0" smtClean="0"/>
              <a:t>?</a:t>
            </a:r>
            <a:endParaRPr lang="en-GB" sz="800" dirty="0" smtClean="0">
              <a:latin typeface="Arial" pitchFamily="34" charset="0"/>
              <a:cs typeface="Arial" pitchFamily="34" charset="0"/>
            </a:endParaRPr>
          </a:p>
          <a:p>
            <a:r>
              <a:rPr lang="en-GB" sz="800" dirty="0" smtClean="0">
                <a:latin typeface="Arial" pitchFamily="34" charset="0"/>
                <a:cs typeface="Arial" pitchFamily="34" charset="0"/>
              </a:rPr>
              <a:t>Base: All n=510 wave 2, n= 516 wave 1 for Italy</a:t>
            </a:r>
            <a:endParaRPr lang="en-GB" sz="800" dirty="0">
              <a:latin typeface="Arial" pitchFamily="34" charset="0"/>
              <a:cs typeface="Arial" pitchFamily="34" charset="0"/>
            </a:endParaRPr>
          </a:p>
        </p:txBody>
      </p:sp>
      <p:sp>
        <p:nvSpPr>
          <p:cNvPr id="1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3" name="Rectangle 12"/>
          <p:cNvSpPr/>
          <p:nvPr/>
        </p:nvSpPr>
        <p:spPr>
          <a:xfrm rot="548545">
            <a:off x="7129893" y="1147085"/>
            <a:ext cx="18055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1" name="Rectangle 10"/>
          <p:cNvSpPr/>
          <p:nvPr/>
        </p:nvSpPr>
        <p:spPr>
          <a:xfrm rot="775276">
            <a:off x="7536957" y="834149"/>
            <a:ext cx="132100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TextBox 13"/>
          <p:cNvSpPr txBox="1"/>
          <p:nvPr/>
        </p:nvSpPr>
        <p:spPr>
          <a:xfrm rot="548545">
            <a:off x="6159129" y="1125824"/>
            <a:ext cx="280716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AWARENESS</a:t>
            </a:r>
            <a:endParaRPr lang="nl-BE" b="1" dirty="0">
              <a:solidFill>
                <a:schemeClr val="bg1"/>
              </a:solidFill>
              <a:latin typeface="Arial Black" pitchFamily="34" charset="0"/>
              <a:cs typeface="Arial" pitchFamily="34" charset="0"/>
            </a:endParaRPr>
          </a:p>
        </p:txBody>
      </p:sp>
      <p:pic>
        <p:nvPicPr>
          <p:cNvPr id="15" name="Picture 4" descr="High-Res Stock Photography: Damsel In Dist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667382"/>
            <a:ext cx="3444872" cy="397141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838450" y="1790700"/>
            <a:ext cx="5796092" cy="3693755"/>
          </a:xfrm>
          <a:prstGeom prst="roundRect">
            <a:avLst>
              <a:gd name="adj" fmla="val 3784"/>
            </a:avLst>
          </a:prstGeom>
          <a:solidFill>
            <a:schemeClr val="bg1">
              <a:lumMod val="95000"/>
            </a:schemeClr>
          </a:solidFill>
          <a:ln w="9525" cap="flat" cmpd="sng" algn="ctr">
            <a:noFill/>
            <a:prstDash val="solid"/>
          </a:ln>
          <a:effectLst>
            <a:outerShdw blurRad="222250" dir="2880000" sx="102000" sy="102000" algn="tl" rotWithShape="0">
              <a:prstClr val="black">
                <a:alpha val="40000"/>
              </a:prstClr>
            </a:outerShdw>
          </a:effectLst>
        </p:spPr>
        <p:txBody>
          <a:bodyPr anchor="ctr"/>
          <a:lstStyle/>
          <a:p>
            <a:pPr algn="ctr" defTabSz="914400">
              <a:defRPr/>
            </a:pPr>
            <a:endParaRPr lang="en-GB" kern="0" dirty="0">
              <a:solidFill>
                <a:prstClr val="white"/>
              </a:solidFill>
              <a:latin typeface="Verdana"/>
              <a:cs typeface="Arial"/>
            </a:endParaRPr>
          </a:p>
        </p:txBody>
      </p:sp>
      <p:sp>
        <p:nvSpPr>
          <p:cNvPr id="21" name="Rounded Rectangle 20"/>
          <p:cNvSpPr/>
          <p:nvPr/>
        </p:nvSpPr>
        <p:spPr>
          <a:xfrm>
            <a:off x="3074011" y="2406827"/>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a:solidFill>
                  <a:srgbClr val="FF33CC"/>
                </a:solidFill>
              </a:rPr>
              <a:t>Wikipedia</a:t>
            </a:r>
            <a:endParaRPr lang="en-US" sz="1050" b="1" dirty="0">
              <a:solidFill>
                <a:srgbClr val="FF33CC"/>
              </a:solidFill>
            </a:endParaRPr>
          </a:p>
        </p:txBody>
      </p:sp>
      <p:sp>
        <p:nvSpPr>
          <p:cNvPr id="12" name="TextBox 11"/>
          <p:cNvSpPr txBox="1"/>
          <p:nvPr/>
        </p:nvSpPr>
        <p:spPr>
          <a:xfrm rot="775276">
            <a:off x="6082576" y="664263"/>
            <a:ext cx="2542867" cy="369332"/>
          </a:xfrm>
          <a:prstGeom prst="rect">
            <a:avLst/>
          </a:prstGeom>
          <a:noFill/>
        </p:spPr>
        <p:txBody>
          <a:bodyPr wrap="square" rtlCol="0">
            <a:spAutoFit/>
          </a:bodyPr>
          <a:lstStyle/>
          <a:p>
            <a:pPr algn="r"/>
            <a:r>
              <a:rPr lang="nl-BE" b="1" dirty="0">
                <a:solidFill>
                  <a:schemeClr val="bg1"/>
                </a:solidFill>
                <a:latin typeface="Arial Black" pitchFamily="34" charset="0"/>
                <a:cs typeface="Arial" pitchFamily="34" charset="0"/>
              </a:rPr>
              <a:t>AIDED</a:t>
            </a:r>
          </a:p>
        </p:txBody>
      </p:sp>
      <p:sp>
        <p:nvSpPr>
          <p:cNvPr id="22" name="Rounded Rectangle 21"/>
          <p:cNvSpPr/>
          <p:nvPr/>
        </p:nvSpPr>
        <p:spPr>
          <a:xfrm>
            <a:off x="3074011" y="2695576"/>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Google Books</a:t>
            </a:r>
            <a:endParaRPr lang="en-US" sz="1050" b="1" dirty="0">
              <a:solidFill>
                <a:srgbClr val="FF33CC"/>
              </a:solidFill>
            </a:endParaRPr>
          </a:p>
        </p:txBody>
      </p:sp>
      <p:sp>
        <p:nvSpPr>
          <p:cNvPr id="24" name="Rounded Rectangle 23"/>
          <p:cNvSpPr/>
          <p:nvPr/>
        </p:nvSpPr>
        <p:spPr>
          <a:xfrm>
            <a:off x="3074011" y="299385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Google Art Project</a:t>
            </a:r>
            <a:endParaRPr lang="en-US" sz="1050" b="1" dirty="0">
              <a:solidFill>
                <a:srgbClr val="FF33CC"/>
              </a:solidFill>
            </a:endParaRPr>
          </a:p>
        </p:txBody>
      </p:sp>
      <p:sp>
        <p:nvSpPr>
          <p:cNvPr id="25" name="Rounded Rectangle 24"/>
          <p:cNvSpPr/>
          <p:nvPr/>
        </p:nvSpPr>
        <p:spPr>
          <a:xfrm>
            <a:off x="3074011" y="3289125"/>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europeana</a:t>
            </a:r>
            <a:endParaRPr lang="en-US" sz="1050" b="1" dirty="0">
              <a:solidFill>
                <a:srgbClr val="FF33CC"/>
              </a:solidFill>
            </a:endParaRPr>
          </a:p>
        </p:txBody>
      </p:sp>
      <p:cxnSp>
        <p:nvCxnSpPr>
          <p:cNvPr id="19" name="Straight Connector 18"/>
          <p:cNvCxnSpPr/>
          <p:nvPr/>
        </p:nvCxnSpPr>
        <p:spPr>
          <a:xfrm>
            <a:off x="3074011" y="3863624"/>
            <a:ext cx="5393714" cy="8542"/>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aphicFrame>
        <p:nvGraphicFramePr>
          <p:cNvPr id="33" name="Table 32"/>
          <p:cNvGraphicFramePr>
            <a:graphicFrameLocks noGrp="1"/>
          </p:cNvGraphicFramePr>
          <p:nvPr>
            <p:extLst>
              <p:ext uri="{D42A27DB-BD31-4B8C-83A1-F6EECF244321}">
                <p14:modId xmlns:p14="http://schemas.microsoft.com/office/powerpoint/2010/main" val="3149625882"/>
              </p:ext>
            </p:extLst>
          </p:nvPr>
        </p:nvGraphicFramePr>
        <p:xfrm>
          <a:off x="4949222" y="2402508"/>
          <a:ext cx="2613489" cy="1397770"/>
        </p:xfrm>
        <a:graphic>
          <a:graphicData uri="http://schemas.openxmlformats.org/drawingml/2006/table">
            <a:tbl>
              <a:tblPr firstRow="1" bandRow="1"/>
              <a:tblGrid>
                <a:gridCol w="871163"/>
                <a:gridCol w="871163"/>
                <a:gridCol w="871163"/>
              </a:tblGrid>
              <a:tr h="279554">
                <a:tc>
                  <a:txBody>
                    <a:bodyPr/>
                    <a:lstStyle/>
                    <a:p>
                      <a:pPr algn="ctr" fontAlgn="t"/>
                      <a:r>
                        <a:rPr lang="en-GB" sz="1200" b="1" i="0" u="none" strike="noStrike" dirty="0" smtClean="0">
                          <a:solidFill>
                            <a:schemeClr val="tx1"/>
                          </a:solidFill>
                          <a:effectLst/>
                          <a:latin typeface="Arial"/>
                        </a:rPr>
                        <a:t>84%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80%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81%</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52%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52%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74%</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30%</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27%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73%</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10%</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12%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100%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5%</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0" name="Rectangle 29"/>
          <p:cNvSpPr/>
          <p:nvPr/>
        </p:nvSpPr>
        <p:spPr>
          <a:xfrm>
            <a:off x="3486804" y="4404836"/>
            <a:ext cx="3730508" cy="307777"/>
          </a:xfrm>
          <a:prstGeom prst="rect">
            <a:avLst/>
          </a:prstGeom>
        </p:spPr>
        <p:txBody>
          <a:bodyPr wrap="none">
            <a:spAutoFit/>
          </a:bodyPr>
          <a:lstStyle/>
          <a:p>
            <a:r>
              <a:rPr lang="en-GB" sz="1400" dirty="0" smtClean="0"/>
              <a:t>www.culturitalia.it </a:t>
            </a:r>
            <a:r>
              <a:rPr lang="en-GB" sz="1400" b="1" dirty="0" smtClean="0"/>
              <a:t>= 26%		(22%)		54%</a:t>
            </a:r>
            <a:endParaRPr lang="en-GB" sz="1400" b="1" dirty="0"/>
          </a:p>
        </p:txBody>
      </p:sp>
      <p:sp>
        <p:nvSpPr>
          <p:cNvPr id="31" name="Rectangle 30"/>
          <p:cNvSpPr/>
          <p:nvPr/>
        </p:nvSpPr>
        <p:spPr>
          <a:xfrm>
            <a:off x="3035377" y="4741902"/>
            <a:ext cx="4192173" cy="307777"/>
          </a:xfrm>
          <a:prstGeom prst="rect">
            <a:avLst/>
          </a:prstGeom>
        </p:spPr>
        <p:txBody>
          <a:bodyPr wrap="none">
            <a:spAutoFit/>
          </a:bodyPr>
          <a:lstStyle/>
          <a:p>
            <a:r>
              <a:rPr lang="en-GB" sz="1400" dirty="0" smtClean="0"/>
              <a:t>www.san.beniculturali.it </a:t>
            </a:r>
            <a:r>
              <a:rPr lang="en-GB" sz="1400" b="1" dirty="0" smtClean="0"/>
              <a:t>= 23%		(19%)		48%</a:t>
            </a:r>
            <a:endParaRPr lang="en-GB" sz="1400" b="1" dirty="0"/>
          </a:p>
        </p:txBody>
      </p:sp>
      <p:sp>
        <p:nvSpPr>
          <p:cNvPr id="2053" name="Rectangle 2052"/>
          <p:cNvSpPr/>
          <p:nvPr/>
        </p:nvSpPr>
        <p:spPr>
          <a:xfrm>
            <a:off x="3053149" y="5128022"/>
            <a:ext cx="4192173" cy="307777"/>
          </a:xfrm>
          <a:prstGeom prst="rect">
            <a:avLst/>
          </a:prstGeom>
        </p:spPr>
        <p:txBody>
          <a:bodyPr wrap="none">
            <a:spAutoFit/>
          </a:bodyPr>
          <a:lstStyle/>
          <a:p>
            <a:r>
              <a:rPr lang="en-GB" sz="1400" dirty="0" smtClean="0"/>
              <a:t>www.internetculturale.it </a:t>
            </a:r>
            <a:r>
              <a:rPr lang="en-GB" sz="1400" b="1" dirty="0" smtClean="0"/>
              <a:t>= 19%		(14%)		60%</a:t>
            </a:r>
          </a:p>
        </p:txBody>
      </p:sp>
      <p:sp>
        <p:nvSpPr>
          <p:cNvPr id="43" name="Rounded Rectangle 42"/>
          <p:cNvSpPr/>
          <p:nvPr/>
        </p:nvSpPr>
        <p:spPr>
          <a:xfrm>
            <a:off x="3074011" y="358440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None of these</a:t>
            </a:r>
            <a:endParaRPr lang="en-US" sz="1050" b="1" dirty="0">
              <a:solidFill>
                <a:srgbClr val="FF33CC"/>
              </a:solidFill>
            </a:endParaRPr>
          </a:p>
        </p:txBody>
      </p:sp>
      <p:sp>
        <p:nvSpPr>
          <p:cNvPr id="44" name="Rounded Rectangle 43"/>
          <p:cNvSpPr/>
          <p:nvPr/>
        </p:nvSpPr>
        <p:spPr>
          <a:xfrm>
            <a:off x="3083536" y="402255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MARKET SPECIFIC:</a:t>
            </a:r>
            <a:endParaRPr lang="en-US" sz="1050" b="1" dirty="0">
              <a:solidFill>
                <a:srgbClr val="FF33CC"/>
              </a:solidFill>
            </a:endParaRPr>
          </a:p>
        </p:txBody>
      </p:sp>
      <p:grpSp>
        <p:nvGrpSpPr>
          <p:cNvPr id="4" name="Group 3"/>
          <p:cNvGrpSpPr/>
          <p:nvPr/>
        </p:nvGrpSpPr>
        <p:grpSpPr>
          <a:xfrm>
            <a:off x="5060091" y="1878808"/>
            <a:ext cx="667209" cy="376235"/>
            <a:chOff x="5060091" y="1878808"/>
            <a:chExt cx="667209" cy="376235"/>
          </a:xfrm>
        </p:grpSpPr>
        <p:pic>
          <p:nvPicPr>
            <p:cNvPr id="32" name="Picture 2" descr="http://upload.wikimedia.org/wikipedia/en/thumb/0/03/Flag_of_Italy.svg/225px-Flag_of_Italy.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6" y="1878808"/>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p:cNvSpPr txBox="1"/>
            <p:nvPr/>
          </p:nvSpPr>
          <p:spPr>
            <a:xfrm>
              <a:off x="5060091" y="1885711"/>
              <a:ext cx="667209" cy="369332"/>
            </a:xfrm>
            <a:prstGeom prst="rect">
              <a:avLst/>
            </a:prstGeom>
            <a:noFill/>
          </p:spPr>
          <p:txBody>
            <a:bodyPr wrap="square" rtlCol="0">
              <a:spAutoFit/>
            </a:bodyPr>
            <a:lstStyle/>
            <a:p>
              <a:r>
                <a:rPr lang="en-GB" b="1" dirty="0" smtClean="0"/>
                <a:t>W2</a:t>
              </a:r>
              <a:endParaRPr lang="nl-BE" b="1" dirty="0"/>
            </a:p>
          </p:txBody>
        </p:sp>
      </p:grpSp>
      <p:grpSp>
        <p:nvGrpSpPr>
          <p:cNvPr id="37" name="Group 36"/>
          <p:cNvGrpSpPr/>
          <p:nvPr/>
        </p:nvGrpSpPr>
        <p:grpSpPr>
          <a:xfrm>
            <a:off x="5961368" y="1878808"/>
            <a:ext cx="667209" cy="376235"/>
            <a:chOff x="5060091" y="1878808"/>
            <a:chExt cx="667209" cy="376235"/>
          </a:xfrm>
        </p:grpSpPr>
        <p:pic>
          <p:nvPicPr>
            <p:cNvPr id="38" name="Picture 2" descr="http://upload.wikimedia.org/wikipedia/en/thumb/0/03/Flag_of_Italy.svg/225px-Flag_of_Italy.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6" y="1878808"/>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9" name="TextBox 38"/>
            <p:cNvSpPr txBox="1"/>
            <p:nvPr/>
          </p:nvSpPr>
          <p:spPr>
            <a:xfrm>
              <a:off x="5060091" y="1885711"/>
              <a:ext cx="667209" cy="369332"/>
            </a:xfrm>
            <a:prstGeom prst="rect">
              <a:avLst/>
            </a:prstGeom>
            <a:noFill/>
          </p:spPr>
          <p:txBody>
            <a:bodyPr wrap="square" rtlCol="0">
              <a:spAutoFit/>
            </a:bodyPr>
            <a:lstStyle/>
            <a:p>
              <a:r>
                <a:rPr lang="en-GB" b="1" dirty="0" smtClean="0"/>
                <a:t>W1</a:t>
              </a:r>
              <a:endParaRPr lang="nl-BE" b="1" dirty="0"/>
            </a:p>
          </p:txBody>
        </p:sp>
      </p:grpSp>
      <p:sp>
        <p:nvSpPr>
          <p:cNvPr id="6" name="TextBox 5"/>
          <p:cNvSpPr txBox="1"/>
          <p:nvPr/>
        </p:nvSpPr>
        <p:spPr>
          <a:xfrm>
            <a:off x="6810375" y="1885711"/>
            <a:ext cx="1047750" cy="461665"/>
          </a:xfrm>
          <a:prstGeom prst="rect">
            <a:avLst/>
          </a:prstGeom>
          <a:noFill/>
        </p:spPr>
        <p:txBody>
          <a:bodyPr wrap="square" rtlCol="0">
            <a:spAutoFit/>
          </a:bodyPr>
          <a:lstStyle/>
          <a:p>
            <a:r>
              <a:rPr lang="en-GB" sz="1200" b="1" dirty="0" smtClean="0"/>
              <a:t>Aware of </a:t>
            </a:r>
            <a:r>
              <a:rPr lang="en-GB" sz="1200" b="1" dirty="0" err="1" smtClean="0"/>
              <a:t>europeana</a:t>
            </a:r>
            <a:endParaRPr lang="nl-BE" sz="1200" b="1" dirty="0"/>
          </a:p>
        </p:txBody>
      </p:sp>
    </p:spTree>
    <p:extLst>
      <p:ext uri="{BB962C8B-B14F-4D97-AF65-F5344CB8AC3E}">
        <p14:creationId xmlns:p14="http://schemas.microsoft.com/office/powerpoint/2010/main" val="537313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oyalty-free Image: hands holding letters spelling wo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9143998" cy="64304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1449" y="5771287"/>
            <a:ext cx="7248525" cy="338554"/>
          </a:xfrm>
          <a:prstGeom prst="rect">
            <a:avLst/>
          </a:prstGeom>
        </p:spPr>
        <p:txBody>
          <a:bodyPr wrap="square">
            <a:spAutoFit/>
          </a:bodyPr>
          <a:lstStyle/>
          <a:p>
            <a:r>
              <a:rPr lang="en-GB" sz="800" dirty="0" smtClean="0">
                <a:latin typeface="Arial" pitchFamily="34" charset="0"/>
                <a:cs typeface="Arial" pitchFamily="34" charset="0"/>
              </a:rPr>
              <a:t>Q11. How </a:t>
            </a:r>
            <a:r>
              <a:rPr lang="en-GB" sz="800" dirty="0">
                <a:latin typeface="Arial" pitchFamily="34" charset="0"/>
                <a:cs typeface="Arial" pitchFamily="34" charset="0"/>
              </a:rPr>
              <a:t>did you first become aware of the </a:t>
            </a:r>
            <a:r>
              <a:rPr lang="en-GB" sz="800" dirty="0" smtClean="0">
                <a:latin typeface="Arial" pitchFamily="34" charset="0"/>
                <a:cs typeface="Arial" pitchFamily="34" charset="0"/>
              </a:rPr>
              <a:t>europeana </a:t>
            </a:r>
            <a:r>
              <a:rPr lang="en-GB" sz="800" dirty="0">
                <a:latin typeface="Arial" pitchFamily="34" charset="0"/>
                <a:cs typeface="Arial" pitchFamily="34" charset="0"/>
              </a:rPr>
              <a:t>website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All 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n=52</a:t>
            </a:r>
            <a:endParaRPr lang="en-GB" sz="800" dirty="0">
              <a:latin typeface="Arial" pitchFamily="34" charset="0"/>
              <a:cs typeface="Arial" pitchFamily="34" charset="0"/>
            </a:endParaRPr>
          </a:p>
        </p:txBody>
      </p:sp>
      <p:sp>
        <p:nvSpPr>
          <p:cNvPr id="1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3" name="Rectangle 12"/>
          <p:cNvSpPr/>
          <p:nvPr/>
        </p:nvSpPr>
        <p:spPr>
          <a:xfrm rot="548545">
            <a:off x="7129893" y="1147085"/>
            <a:ext cx="18055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1" name="Rectangle 10"/>
          <p:cNvSpPr/>
          <p:nvPr/>
        </p:nvSpPr>
        <p:spPr>
          <a:xfrm rot="775276">
            <a:off x="6787290" y="749257"/>
            <a:ext cx="208028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TextBox 13"/>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SOURCE</a:t>
            </a:r>
            <a:endParaRPr lang="nl-BE" b="1" dirty="0">
              <a:solidFill>
                <a:schemeClr val="bg1"/>
              </a:solidFill>
              <a:latin typeface="Arial Black" pitchFamily="34" charset="0"/>
              <a:cs typeface="Arial" pitchFamily="34" charset="0"/>
            </a:endParaRPr>
          </a:p>
        </p:txBody>
      </p:sp>
      <p:sp>
        <p:nvSpPr>
          <p:cNvPr id="12" name="TextBox 11"/>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AWARENESS</a:t>
            </a:r>
            <a:endParaRPr lang="nl-BE" b="1" dirty="0">
              <a:solidFill>
                <a:schemeClr val="bg1"/>
              </a:solidFill>
              <a:latin typeface="Arial Black" pitchFamily="34" charset="0"/>
              <a:cs typeface="Arial" pitchFamily="34" charset="0"/>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 y="5805041"/>
            <a:ext cx="9143996" cy="10515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35" name="Picture 34" descr="Travel&amp;Leisure.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36" name="Picture 35" descr="InSitesConsul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7" name="Rectangle 36"/>
          <p:cNvSpPr/>
          <p:nvPr/>
        </p:nvSpPr>
        <p:spPr>
          <a:xfrm>
            <a:off x="3" y="786508"/>
            <a:ext cx="6553197" cy="10795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400" b="1" i="1" dirty="0" smtClean="0">
                <a:solidFill>
                  <a:srgbClr val="FFFFFF"/>
                </a:solidFill>
              </a:rPr>
              <a:t>The internet currently plays a key role in the awareness of </a:t>
            </a:r>
            <a:r>
              <a:rPr lang="nl-BE" sz="2400" b="1" i="1" dirty="0" err="1" smtClean="0">
                <a:solidFill>
                  <a:srgbClr val="FFFFFF"/>
                </a:solidFill>
              </a:rPr>
              <a:t>europeana</a:t>
            </a:r>
            <a:endParaRPr lang="en-US" i="1" dirty="0">
              <a:solidFill>
                <a:srgbClr val="FFFFFF"/>
              </a:solidFill>
              <a:latin typeface="Georgia" pitchFamily="18" charset="0"/>
            </a:endParaRPr>
          </a:p>
        </p:txBody>
      </p:sp>
      <p:sp>
        <p:nvSpPr>
          <p:cNvPr id="39" name="Rectangle 38"/>
          <p:cNvSpPr/>
          <p:nvPr/>
        </p:nvSpPr>
        <p:spPr>
          <a:xfrm>
            <a:off x="4" y="2167469"/>
            <a:ext cx="9143998" cy="20955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spcBef>
                <a:spcPts val="1200"/>
              </a:spcBef>
              <a:defRPr/>
            </a:pPr>
            <a:r>
              <a:rPr lang="en-GB" b="1" i="1" dirty="0" smtClean="0">
                <a:solidFill>
                  <a:srgbClr val="FFFFFF"/>
                </a:solidFill>
              </a:rPr>
              <a:t>	42%: search engine				39%: internet </a:t>
            </a:r>
          </a:p>
          <a:p>
            <a:pPr marL="179388">
              <a:spcBef>
                <a:spcPts val="1200"/>
              </a:spcBef>
              <a:defRPr/>
            </a:pPr>
            <a:r>
              <a:rPr lang="en-GB" b="1" i="1" dirty="0" smtClean="0">
                <a:solidFill>
                  <a:srgbClr val="FFFFFF"/>
                </a:solidFill>
              </a:rPr>
              <a:t>	34%: read/saw something in media	27%: social media</a:t>
            </a:r>
          </a:p>
          <a:p>
            <a:pPr marL="179388">
              <a:spcBef>
                <a:spcPts val="1200"/>
              </a:spcBef>
              <a:defRPr/>
            </a:pPr>
            <a:r>
              <a:rPr lang="en-GB" b="1" i="1" dirty="0" smtClean="0">
                <a:solidFill>
                  <a:srgbClr val="FFFFFF"/>
                </a:solidFill>
              </a:rPr>
              <a:t>	20%: library						17%: friends/colleagues</a:t>
            </a:r>
          </a:p>
          <a:p>
            <a:pPr marL="179388">
              <a:spcBef>
                <a:spcPts val="1200"/>
              </a:spcBef>
              <a:defRPr/>
            </a:pPr>
            <a:r>
              <a:rPr lang="en-GB" b="1" i="1" dirty="0" smtClean="0">
                <a:solidFill>
                  <a:srgbClr val="FFFFFF"/>
                </a:solidFill>
              </a:rPr>
              <a:t>	17%: leaflet/poster					15%: conference/exhibition</a:t>
            </a:r>
          </a:p>
          <a:p>
            <a:pPr marL="179388">
              <a:spcBef>
                <a:spcPts val="1200"/>
              </a:spcBef>
              <a:defRPr/>
            </a:pPr>
            <a:r>
              <a:rPr lang="en-GB" b="1" i="1" dirty="0" smtClean="0">
                <a:solidFill>
                  <a:srgbClr val="FFFFFF"/>
                </a:solidFill>
              </a:rPr>
              <a:t>	14%: museum</a:t>
            </a:r>
            <a:endParaRPr lang="en-GB" i="1" dirty="0">
              <a:solidFill>
                <a:srgbClr val="FFFFFF"/>
              </a:solidFill>
            </a:endParaRPr>
          </a:p>
        </p:txBody>
      </p:sp>
      <p:sp>
        <p:nvSpPr>
          <p:cNvPr id="15" name="Rectangle 7"/>
          <p:cNvSpPr/>
          <p:nvPr/>
        </p:nvSpPr>
        <p:spPr>
          <a:xfrm>
            <a:off x="1148249" y="4514492"/>
            <a:ext cx="6814652"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latin typeface="Arial"/>
                <a:cs typeface="Arial" pitchFamily="34" charset="0"/>
              </a:rPr>
              <a:t>	Brand fans – get those who know, use and like you to talk about you</a:t>
            </a:r>
            <a:endParaRPr lang="en-GB" sz="2400" b="1" dirty="0">
              <a:solidFill>
                <a:prstClr val="white"/>
              </a:solidFill>
              <a:latin typeface="Arial"/>
              <a:cs typeface="Arial" pitchFamily="34" charset="0"/>
            </a:endParaRPr>
          </a:p>
        </p:txBody>
      </p:sp>
    </p:spTree>
    <p:extLst>
      <p:ext uri="{BB962C8B-B14F-4D97-AF65-F5344CB8AC3E}">
        <p14:creationId xmlns:p14="http://schemas.microsoft.com/office/powerpoint/2010/main" val="744680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igh-Res Stock Photography: Woman laughing looking at handheld computer device"/>
          <p:cNvPicPr>
            <a:picLocks noChangeAspect="1" noChangeArrowheads="1"/>
          </p:cNvPicPr>
          <p:nvPr/>
        </p:nvPicPr>
        <p:blipFill rotWithShape="1">
          <a:blip r:embed="rId2">
            <a:extLst>
              <a:ext uri="{28A0092B-C50C-407E-A947-70E740481C1C}">
                <a14:useLocalDpi xmlns:a14="http://schemas.microsoft.com/office/drawing/2010/main" val="0"/>
              </a:ext>
            </a:extLst>
          </a:blip>
          <a:srcRect l="24489" r="28668"/>
          <a:stretch/>
        </p:blipFill>
        <p:spPr bwMode="auto">
          <a:xfrm>
            <a:off x="-933450" y="-82693"/>
            <a:ext cx="4876800" cy="6940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Website Usage</a:t>
            </a:r>
          </a:p>
          <a:p>
            <a:pPr lvl="0" algn="ctr"/>
            <a:r>
              <a:rPr lang="en-US" sz="2400" dirty="0"/>
              <a:t>Pre-activation</a:t>
            </a:r>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1858417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ogimages.bl.uk/images/019/019ADDOR0000483U00000000%5bSVC2%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7"/>
            <a:ext cx="8778874" cy="68536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945386"/>
            <a:ext cx="5580184" cy="641350"/>
          </a:xfrm>
        </p:spPr>
        <p:txBody>
          <a:bodyPr/>
          <a:lstStyle/>
          <a:p>
            <a:pPr algn="ctr"/>
            <a:r>
              <a:rPr lang="nl-BE" dirty="0" smtClean="0"/>
              <a:t>Agenda</a:t>
            </a:r>
            <a:endParaRPr lang="nl-BE" dirty="0"/>
          </a:p>
          <a:p>
            <a:pPr algn="ctr"/>
            <a:endParaRPr lang="nl-BE" dirty="0"/>
          </a:p>
          <a:p>
            <a:pPr algn="ctr"/>
            <a:endParaRPr lang="nl-BE" dirty="0"/>
          </a:p>
        </p:txBody>
      </p:sp>
      <p:pic>
        <p:nvPicPr>
          <p:cNvPr id="19" name="Picture 18" descr="Travel&amp;Leisure.png"/>
          <p:cNvPicPr>
            <a:picLocks noChangeAspect="1"/>
          </p:cNvPicPr>
          <p:nvPr/>
        </p:nvPicPr>
        <p:blipFill rotWithShape="1">
          <a:blip r:embed="rId4">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pic>
        <p:nvPicPr>
          <p:cNvPr id="8" name="Picture 12" descr="symbol.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6" y="1792892"/>
            <a:ext cx="361950" cy="361950"/>
          </a:xfrm>
          <a:prstGeom prst="rect">
            <a:avLst/>
          </a:prstGeom>
          <a:noFill/>
          <a:ln w="9525">
            <a:noFill/>
            <a:miter lim="800000"/>
            <a:headEnd/>
            <a:tailEnd/>
          </a:ln>
        </p:spPr>
      </p:pic>
      <p:sp>
        <p:nvSpPr>
          <p:cNvPr id="3" name="TextBox 2"/>
          <p:cNvSpPr txBox="1"/>
          <p:nvPr/>
        </p:nvSpPr>
        <p:spPr>
          <a:xfrm>
            <a:off x="4600575" y="1771650"/>
            <a:ext cx="3524250" cy="3139321"/>
          </a:xfrm>
          <a:prstGeom prst="rect">
            <a:avLst/>
          </a:prstGeom>
          <a:noFill/>
        </p:spPr>
        <p:txBody>
          <a:bodyPr wrap="square" rtlCol="0">
            <a:spAutoFit/>
          </a:bodyPr>
          <a:lstStyle/>
          <a:p>
            <a:r>
              <a:rPr lang="en-GB" dirty="0" smtClean="0"/>
              <a:t>Background &amp; Objectives Overview</a:t>
            </a:r>
          </a:p>
          <a:p>
            <a:endParaRPr lang="en-GB" dirty="0"/>
          </a:p>
          <a:p>
            <a:r>
              <a:rPr lang="en-GB" dirty="0" smtClean="0"/>
              <a:t>Method, Sample, Weighting</a:t>
            </a:r>
          </a:p>
          <a:p>
            <a:endParaRPr lang="en-GB" dirty="0"/>
          </a:p>
          <a:p>
            <a:r>
              <a:rPr lang="en-GB" dirty="0" smtClean="0"/>
              <a:t>Awareness, Usage &amp; Attitudes</a:t>
            </a:r>
          </a:p>
          <a:p>
            <a:endParaRPr lang="en-GB" dirty="0"/>
          </a:p>
          <a:p>
            <a:r>
              <a:rPr lang="en-GB" dirty="0" smtClean="0"/>
              <a:t>Site Activation</a:t>
            </a:r>
          </a:p>
          <a:p>
            <a:endParaRPr lang="en-GB" dirty="0"/>
          </a:p>
          <a:p>
            <a:r>
              <a:rPr lang="en-GB" dirty="0" smtClean="0"/>
              <a:t>Areas for Improvement</a:t>
            </a:r>
          </a:p>
          <a:p>
            <a:endParaRPr lang="en-GB" dirty="0"/>
          </a:p>
          <a:p>
            <a:r>
              <a:rPr lang="en-GB" dirty="0" smtClean="0"/>
              <a:t>Q &amp; A</a:t>
            </a:r>
            <a:endParaRPr lang="en-GB" dirty="0"/>
          </a:p>
        </p:txBody>
      </p:sp>
      <p:pic>
        <p:nvPicPr>
          <p:cNvPr id="9" name="Picture 12" descr="symbol.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6" y="2318959"/>
            <a:ext cx="361950" cy="361950"/>
          </a:xfrm>
          <a:prstGeom prst="rect">
            <a:avLst/>
          </a:prstGeom>
          <a:noFill/>
          <a:ln w="9525">
            <a:noFill/>
            <a:miter lim="800000"/>
            <a:headEnd/>
            <a:tailEnd/>
          </a:ln>
        </p:spPr>
      </p:pic>
      <p:pic>
        <p:nvPicPr>
          <p:cNvPr id="10" name="Picture 12" descr="symbol.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6" y="2875793"/>
            <a:ext cx="361950" cy="361950"/>
          </a:xfrm>
          <a:prstGeom prst="rect">
            <a:avLst/>
          </a:prstGeom>
          <a:noFill/>
          <a:ln w="9525">
            <a:noFill/>
            <a:miter lim="800000"/>
            <a:headEnd/>
            <a:tailEnd/>
          </a:ln>
        </p:spPr>
      </p:pic>
      <p:pic>
        <p:nvPicPr>
          <p:cNvPr id="11" name="Picture 12" descr="symbol.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6" y="3439398"/>
            <a:ext cx="361950" cy="361950"/>
          </a:xfrm>
          <a:prstGeom prst="rect">
            <a:avLst/>
          </a:prstGeom>
          <a:noFill/>
          <a:ln w="9525">
            <a:noFill/>
            <a:miter lim="800000"/>
            <a:headEnd/>
            <a:tailEnd/>
          </a:ln>
        </p:spPr>
      </p:pic>
      <p:pic>
        <p:nvPicPr>
          <p:cNvPr id="12" name="Picture 12" descr="symbol.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6" y="3976309"/>
            <a:ext cx="361950" cy="361950"/>
          </a:xfrm>
          <a:prstGeom prst="rect">
            <a:avLst/>
          </a:prstGeom>
          <a:noFill/>
          <a:ln w="9525">
            <a:noFill/>
            <a:miter lim="800000"/>
            <a:headEnd/>
            <a:tailEnd/>
          </a:ln>
        </p:spPr>
      </p:pic>
      <p:pic>
        <p:nvPicPr>
          <p:cNvPr id="13" name="Picture 12" descr="symbol.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6" y="4520446"/>
            <a:ext cx="361950" cy="361950"/>
          </a:xfrm>
          <a:prstGeom prst="rect">
            <a:avLst/>
          </a:prstGeom>
          <a:noFill/>
          <a:ln w="9525">
            <a:noFill/>
            <a:miter lim="800000"/>
            <a:headEnd/>
            <a:tailEnd/>
          </a:ln>
        </p:spPr>
      </p:pic>
    </p:spTree>
    <p:extLst>
      <p:ext uri="{BB962C8B-B14F-4D97-AF65-F5344CB8AC3E}">
        <p14:creationId xmlns:p14="http://schemas.microsoft.com/office/powerpoint/2010/main" val="1376553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675009" cy="945349"/>
          </a:xfrm>
        </p:spPr>
        <p:txBody>
          <a:bodyPr/>
          <a:lstStyle/>
          <a:p>
            <a:r>
              <a:rPr lang="en-GB" sz="2000" dirty="0" smtClean="0"/>
              <a:t>Usage amongst those aware is good. Over half of those aware have used </a:t>
            </a:r>
            <a:r>
              <a:rPr lang="en-GB" sz="2000" dirty="0" err="1" smtClean="0"/>
              <a:t>Europena</a:t>
            </a:r>
            <a:r>
              <a:rPr lang="en-GB" sz="2000" dirty="0" smtClean="0"/>
              <a:t> in the last month…</a:t>
            </a:r>
            <a:endParaRPr lang="en-GB" sz="20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3" name="Rectangle 22"/>
          <p:cNvSpPr/>
          <p:nvPr/>
        </p:nvSpPr>
        <p:spPr>
          <a:xfrm rot="548545">
            <a:off x="7272036" y="1158449"/>
            <a:ext cx="1662488"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24" name="Rectangle 23"/>
          <p:cNvSpPr/>
          <p:nvPr/>
        </p:nvSpPr>
        <p:spPr>
          <a:xfrm rot="775276">
            <a:off x="7406495" y="819375"/>
            <a:ext cx="1453140"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5" name="TextBox 24"/>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a:t>
            </a:r>
            <a:endParaRPr lang="nl-BE" b="1" dirty="0">
              <a:solidFill>
                <a:schemeClr val="bg1"/>
              </a:solidFill>
              <a:latin typeface="Arial Black" pitchFamily="34" charset="0"/>
              <a:cs typeface="Arial" pitchFamily="34" charset="0"/>
            </a:endParaRPr>
          </a:p>
        </p:txBody>
      </p:sp>
      <p:sp>
        <p:nvSpPr>
          <p:cNvPr id="26" name="TextBox 25"/>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a:t>
            </a:r>
            <a:endParaRPr lang="nl-BE" b="1" dirty="0">
              <a:solidFill>
                <a:schemeClr val="bg1"/>
              </a:solidFill>
              <a:latin typeface="Arial Black" pitchFamily="34" charset="0"/>
              <a:cs typeface="Arial" pitchFamily="34" charset="0"/>
            </a:endParaRPr>
          </a:p>
        </p:txBody>
      </p:sp>
      <p:sp>
        <p:nvSpPr>
          <p:cNvPr id="17" name="Rectangle 16"/>
          <p:cNvSpPr/>
          <p:nvPr/>
        </p:nvSpPr>
        <p:spPr>
          <a:xfrm>
            <a:off x="171448" y="5656987"/>
            <a:ext cx="8296277" cy="584775"/>
          </a:xfrm>
          <a:prstGeom prst="rect">
            <a:avLst/>
          </a:prstGeom>
        </p:spPr>
        <p:txBody>
          <a:bodyPr wrap="square">
            <a:spAutoFit/>
          </a:bodyPr>
          <a:lstStyle/>
          <a:p>
            <a:r>
              <a:rPr lang="en-GB" sz="800" dirty="0" smtClean="0">
                <a:latin typeface="Arial" pitchFamily="34" charset="0"/>
                <a:cs typeface="Arial" pitchFamily="34" charset="0"/>
              </a:rPr>
              <a:t>Q9. And </a:t>
            </a:r>
            <a:r>
              <a:rPr lang="en-GB" sz="800" dirty="0">
                <a:latin typeface="Arial" pitchFamily="34" charset="0"/>
                <a:cs typeface="Arial" pitchFamily="34" charset="0"/>
              </a:rPr>
              <a:t>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Italy, aware of website</a:t>
            </a:r>
          </a:p>
          <a:p>
            <a:r>
              <a:rPr lang="en-GB" sz="800" dirty="0" smtClean="0">
                <a:latin typeface="Arial" pitchFamily="34" charset="0"/>
                <a:cs typeface="Arial" pitchFamily="34" charset="0"/>
              </a:rPr>
              <a:t>Wikipedia n=430; </a:t>
            </a:r>
            <a:r>
              <a:rPr lang="en-GB" sz="800" dirty="0" smtClean="0">
                <a:latin typeface="Arial" pitchFamily="34" charset="0"/>
                <a:cs typeface="Arial" pitchFamily="34" charset="0"/>
                <a:hlinkClick r:id="rId4"/>
              </a:rPr>
              <a:t>www.internetculturale.it</a:t>
            </a:r>
            <a:r>
              <a:rPr lang="en-GB" sz="800" dirty="0" smtClean="0">
                <a:latin typeface="Arial" pitchFamily="34" charset="0"/>
                <a:cs typeface="Arial" pitchFamily="34" charset="0"/>
              </a:rPr>
              <a:t> n=96; Google Books n=265; </a:t>
            </a:r>
            <a:r>
              <a:rPr lang="en-GB" sz="800" dirty="0" smtClean="0">
                <a:latin typeface="Arial" pitchFamily="34" charset="0"/>
                <a:cs typeface="Arial" pitchFamily="34" charset="0"/>
                <a:hlinkClick r:id="rId5"/>
              </a:rPr>
              <a:t>www.culturitalia.it</a:t>
            </a:r>
            <a:r>
              <a:rPr lang="en-GB" sz="800" dirty="0" smtClean="0">
                <a:latin typeface="Arial" pitchFamily="34" charset="0"/>
                <a:cs typeface="Arial" pitchFamily="34" charset="0"/>
              </a:rPr>
              <a:t> n=133; </a:t>
            </a:r>
            <a:r>
              <a:rPr lang="en-GB" sz="800" dirty="0">
                <a:latin typeface="Arial" pitchFamily="34" charset="0"/>
                <a:cs typeface="Arial" pitchFamily="34" charset="0"/>
              </a:rPr>
              <a:t> </a:t>
            </a:r>
            <a:r>
              <a:rPr lang="en-GB" sz="800" dirty="0" err="1">
                <a:latin typeface="Arial" pitchFamily="34" charset="0"/>
                <a:cs typeface="Arial" pitchFamily="34" charset="0"/>
              </a:rPr>
              <a:t>europeana</a:t>
            </a:r>
            <a:r>
              <a:rPr lang="en-GB" sz="800" dirty="0">
                <a:latin typeface="Arial" pitchFamily="34" charset="0"/>
                <a:cs typeface="Arial" pitchFamily="34" charset="0"/>
              </a:rPr>
              <a:t> </a:t>
            </a:r>
            <a:r>
              <a:rPr lang="en-GB" sz="800" dirty="0" smtClean="0">
                <a:latin typeface="Arial" pitchFamily="34" charset="0"/>
                <a:cs typeface="Arial" pitchFamily="34" charset="0"/>
              </a:rPr>
              <a:t>n=52; </a:t>
            </a:r>
            <a:r>
              <a:rPr lang="en-GB" sz="800" dirty="0">
                <a:latin typeface="Arial" pitchFamily="34" charset="0"/>
                <a:cs typeface="Arial" pitchFamily="34" charset="0"/>
              </a:rPr>
              <a:t>Google Art Project n=152; </a:t>
            </a:r>
            <a:r>
              <a:rPr lang="en-GB" sz="800" dirty="0" smtClean="0">
                <a:latin typeface="Arial" pitchFamily="34" charset="0"/>
                <a:cs typeface="Arial" pitchFamily="34" charset="0"/>
                <a:hlinkClick r:id="rId6"/>
              </a:rPr>
              <a:t>www.san.beniculturali.it</a:t>
            </a:r>
            <a:r>
              <a:rPr lang="en-GB" sz="800" dirty="0" smtClean="0">
                <a:latin typeface="Arial" pitchFamily="34" charset="0"/>
                <a:cs typeface="Arial" pitchFamily="34" charset="0"/>
              </a:rPr>
              <a:t> n=119</a:t>
            </a:r>
            <a:endParaRPr lang="en-GB" sz="800" dirty="0">
              <a:latin typeface="Arial" pitchFamily="34" charset="0"/>
              <a:cs typeface="Arial" pitchFamily="34" charset="0"/>
            </a:endParaRPr>
          </a:p>
          <a:p>
            <a:endParaRPr lang="en-GB" sz="800" dirty="0">
              <a:latin typeface="Arial" pitchFamily="34" charset="0"/>
              <a:cs typeface="Arial" pitchFamily="34" charset="0"/>
            </a:endParaRPr>
          </a:p>
        </p:txBody>
      </p:sp>
      <p:pic>
        <p:nvPicPr>
          <p:cNvPr id="19" name="Picture 4" descr="http://www.garyteeter.com/images/Www_wikipedia_org_screenshot.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396" y="2376979"/>
            <a:ext cx="409599" cy="4049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64" y="3931285"/>
            <a:ext cx="756495" cy="451694"/>
          </a:xfrm>
          <a:prstGeom prst="rect">
            <a:avLst/>
          </a:prstGeom>
        </p:spPr>
      </p:pic>
      <p:pic>
        <p:nvPicPr>
          <p:cNvPr id="21" name="Picture 6" descr="http://i.i.com.com/cnwk.1d/i/tim/2012/09/17/google_books_logo_1.4x_270x192.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328" y="3080541"/>
            <a:ext cx="901384" cy="6409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nyogalleristny.files.wordpress.com/2012/04/google-art-project.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619" y="4416529"/>
            <a:ext cx="709844" cy="368585"/>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2994330" y="1799790"/>
            <a:ext cx="1930095" cy="42951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600" b="1" dirty="0" smtClean="0">
                <a:solidFill>
                  <a:schemeClr val="tx1"/>
                </a:solidFill>
              </a:rPr>
              <a:t>ITALY – WAVE 2</a:t>
            </a:r>
          </a:p>
          <a:p>
            <a:pPr algn="ctr">
              <a:defRPr/>
            </a:pPr>
            <a:r>
              <a:rPr lang="en-GB" sz="1000" b="1" dirty="0" smtClean="0">
                <a:solidFill>
                  <a:schemeClr val="tx1"/>
                </a:solidFill>
              </a:rPr>
              <a:t>(ranked on past month total)</a:t>
            </a:r>
            <a:endParaRPr lang="nl-BE" sz="1000" b="1" dirty="0" smtClean="0">
              <a:solidFill>
                <a:schemeClr val="tx1"/>
              </a:solidFill>
            </a:endParaRPr>
          </a:p>
        </p:txBody>
      </p:sp>
      <p:sp>
        <p:nvSpPr>
          <p:cNvPr id="35" name="Rounded Rectangle 34"/>
          <p:cNvSpPr/>
          <p:nvPr/>
        </p:nvSpPr>
        <p:spPr>
          <a:xfrm>
            <a:off x="6102174" y="1526059"/>
            <a:ext cx="1353479" cy="30024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000" b="1" dirty="0" smtClean="0">
                <a:solidFill>
                  <a:schemeClr val="tx1"/>
                </a:solidFill>
              </a:rPr>
              <a:t>PAST MONTH TOTAL</a:t>
            </a:r>
          </a:p>
        </p:txBody>
      </p:sp>
      <p:sp>
        <p:nvSpPr>
          <p:cNvPr id="8" name="TextBox 7"/>
          <p:cNvSpPr txBox="1"/>
          <p:nvPr/>
        </p:nvSpPr>
        <p:spPr>
          <a:xfrm>
            <a:off x="7515935" y="1799333"/>
            <a:ext cx="1513766" cy="461665"/>
          </a:xfrm>
          <a:prstGeom prst="rect">
            <a:avLst/>
          </a:prstGeom>
          <a:noFill/>
        </p:spPr>
        <p:txBody>
          <a:bodyPr wrap="square" rtlCol="0">
            <a:spAutoFit/>
          </a:bodyPr>
          <a:lstStyle/>
          <a:p>
            <a:pPr algn="ctr"/>
            <a:r>
              <a:rPr lang="en-GB" sz="1200" dirty="0" smtClean="0">
                <a:solidFill>
                  <a:srgbClr val="00CCFF"/>
                </a:solidFill>
              </a:rPr>
              <a:t>Awareness position  W2 </a:t>
            </a:r>
            <a:endParaRPr lang="en-GB" sz="1200" dirty="0">
              <a:solidFill>
                <a:srgbClr val="00CCFF"/>
              </a:solidFill>
            </a:endParaRPr>
          </a:p>
        </p:txBody>
      </p:sp>
      <p:sp>
        <p:nvSpPr>
          <p:cNvPr id="9" name="TextBox 8"/>
          <p:cNvSpPr txBox="1"/>
          <p:nvPr/>
        </p:nvSpPr>
        <p:spPr>
          <a:xfrm>
            <a:off x="7928059" y="2489457"/>
            <a:ext cx="746617" cy="307777"/>
          </a:xfrm>
          <a:prstGeom prst="rect">
            <a:avLst/>
          </a:prstGeom>
          <a:noFill/>
        </p:spPr>
        <p:txBody>
          <a:bodyPr wrap="square" rtlCol="0">
            <a:spAutoFit/>
          </a:bodyPr>
          <a:lstStyle/>
          <a:p>
            <a:pPr algn="ctr"/>
            <a:r>
              <a:rPr lang="en-GB" sz="1400" dirty="0" smtClean="0">
                <a:solidFill>
                  <a:srgbClr val="00CCFF"/>
                </a:solidFill>
              </a:rPr>
              <a:t>1st</a:t>
            </a:r>
            <a:endParaRPr lang="en-GB" sz="1400" dirty="0">
              <a:solidFill>
                <a:srgbClr val="00CCFF"/>
              </a:solidFill>
            </a:endParaRPr>
          </a:p>
        </p:txBody>
      </p:sp>
      <p:sp>
        <p:nvSpPr>
          <p:cNvPr id="42" name="TextBox 41"/>
          <p:cNvSpPr txBox="1"/>
          <p:nvPr/>
        </p:nvSpPr>
        <p:spPr>
          <a:xfrm>
            <a:off x="7928059" y="3642756"/>
            <a:ext cx="746617" cy="307777"/>
          </a:xfrm>
          <a:prstGeom prst="rect">
            <a:avLst/>
          </a:prstGeom>
          <a:noFill/>
        </p:spPr>
        <p:txBody>
          <a:bodyPr wrap="square" rtlCol="0">
            <a:spAutoFit/>
          </a:bodyPr>
          <a:lstStyle/>
          <a:p>
            <a:pPr algn="ctr"/>
            <a:r>
              <a:rPr lang="en-GB" sz="1400" dirty="0" smtClean="0">
                <a:solidFill>
                  <a:srgbClr val="00CCFF"/>
                </a:solidFill>
              </a:rPr>
              <a:t>4th</a:t>
            </a:r>
            <a:endParaRPr lang="en-GB" sz="1400" dirty="0">
              <a:solidFill>
                <a:srgbClr val="00CCFF"/>
              </a:solidFill>
            </a:endParaRPr>
          </a:p>
        </p:txBody>
      </p:sp>
      <p:sp>
        <p:nvSpPr>
          <p:cNvPr id="43" name="TextBox 42"/>
          <p:cNvSpPr txBox="1"/>
          <p:nvPr/>
        </p:nvSpPr>
        <p:spPr>
          <a:xfrm>
            <a:off x="7928059" y="3243285"/>
            <a:ext cx="746617" cy="307777"/>
          </a:xfrm>
          <a:prstGeom prst="rect">
            <a:avLst/>
          </a:prstGeom>
          <a:noFill/>
        </p:spPr>
        <p:txBody>
          <a:bodyPr wrap="square" rtlCol="0">
            <a:spAutoFit/>
          </a:bodyPr>
          <a:lstStyle/>
          <a:p>
            <a:pPr algn="ctr"/>
            <a:r>
              <a:rPr lang="en-GB" sz="1400" dirty="0" smtClean="0">
                <a:solidFill>
                  <a:srgbClr val="00CCFF"/>
                </a:solidFill>
              </a:rPr>
              <a:t>2nd</a:t>
            </a:r>
            <a:endParaRPr lang="en-GB" sz="1400" dirty="0">
              <a:solidFill>
                <a:srgbClr val="00CCFF"/>
              </a:solidFill>
            </a:endParaRPr>
          </a:p>
        </p:txBody>
      </p:sp>
      <p:sp>
        <p:nvSpPr>
          <p:cNvPr id="44" name="TextBox 43"/>
          <p:cNvSpPr txBox="1"/>
          <p:nvPr/>
        </p:nvSpPr>
        <p:spPr>
          <a:xfrm>
            <a:off x="7928059" y="4434168"/>
            <a:ext cx="746617" cy="307777"/>
          </a:xfrm>
          <a:prstGeom prst="rect">
            <a:avLst/>
          </a:prstGeom>
          <a:noFill/>
        </p:spPr>
        <p:txBody>
          <a:bodyPr wrap="square" rtlCol="0">
            <a:spAutoFit/>
          </a:bodyPr>
          <a:lstStyle/>
          <a:p>
            <a:pPr algn="ctr"/>
            <a:r>
              <a:rPr lang="en-GB" sz="1400" dirty="0" smtClean="0">
                <a:solidFill>
                  <a:srgbClr val="00CCFF"/>
                </a:solidFill>
              </a:rPr>
              <a:t>3rd</a:t>
            </a:r>
            <a:endParaRPr lang="en-GB" sz="1400" dirty="0">
              <a:solidFill>
                <a:srgbClr val="00CCFF"/>
              </a:solidFill>
            </a:endParaRPr>
          </a:p>
        </p:txBody>
      </p:sp>
      <p:graphicFrame>
        <p:nvGraphicFramePr>
          <p:cNvPr id="28" name="Chart 27"/>
          <p:cNvGraphicFramePr>
            <a:graphicFrameLocks/>
          </p:cNvGraphicFramePr>
          <p:nvPr>
            <p:extLst>
              <p:ext uri="{D42A27DB-BD31-4B8C-83A1-F6EECF244321}">
                <p14:modId xmlns:p14="http://schemas.microsoft.com/office/powerpoint/2010/main" val="4284845658"/>
              </p:ext>
            </p:extLst>
          </p:nvPr>
        </p:nvGraphicFramePr>
        <p:xfrm>
          <a:off x="828675" y="2337198"/>
          <a:ext cx="5038725" cy="3196827"/>
        </p:xfrm>
        <a:graphic>
          <a:graphicData uri="http://schemas.openxmlformats.org/drawingml/2006/chart">
            <c:chart xmlns:c="http://schemas.openxmlformats.org/drawingml/2006/chart" xmlns:r="http://schemas.openxmlformats.org/officeDocument/2006/relationships" r:id="rId13"/>
          </a:graphicData>
        </a:graphic>
      </p:graphicFrame>
      <p:sp>
        <p:nvSpPr>
          <p:cNvPr id="4" name="Rectangle 3"/>
          <p:cNvSpPr/>
          <p:nvPr/>
        </p:nvSpPr>
        <p:spPr>
          <a:xfrm>
            <a:off x="-79149" y="2850760"/>
            <a:ext cx="1718740" cy="276999"/>
          </a:xfrm>
          <a:prstGeom prst="rect">
            <a:avLst/>
          </a:prstGeom>
        </p:spPr>
        <p:txBody>
          <a:bodyPr wrap="none">
            <a:spAutoFit/>
          </a:bodyPr>
          <a:lstStyle/>
          <a:p>
            <a:pPr algn="r"/>
            <a:r>
              <a:rPr lang="nl-BE" sz="1200" dirty="0"/>
              <a:t>www.internetculturale.it</a:t>
            </a:r>
          </a:p>
        </p:txBody>
      </p:sp>
      <p:sp>
        <p:nvSpPr>
          <p:cNvPr id="6" name="Rectangle 5"/>
          <p:cNvSpPr/>
          <p:nvPr/>
        </p:nvSpPr>
        <p:spPr>
          <a:xfrm>
            <a:off x="300122" y="3606859"/>
            <a:ext cx="1339469" cy="276999"/>
          </a:xfrm>
          <a:prstGeom prst="rect">
            <a:avLst/>
          </a:prstGeom>
        </p:spPr>
        <p:txBody>
          <a:bodyPr wrap="none">
            <a:spAutoFit/>
          </a:bodyPr>
          <a:lstStyle/>
          <a:p>
            <a:r>
              <a:rPr lang="nl-BE" sz="1200" dirty="0"/>
              <a:t>www.culturitalia.it</a:t>
            </a:r>
          </a:p>
        </p:txBody>
      </p:sp>
      <p:sp>
        <p:nvSpPr>
          <p:cNvPr id="10" name="Rectangle 9"/>
          <p:cNvSpPr/>
          <p:nvPr/>
        </p:nvSpPr>
        <p:spPr>
          <a:xfrm>
            <a:off x="-64081" y="4823214"/>
            <a:ext cx="1703672" cy="276999"/>
          </a:xfrm>
          <a:prstGeom prst="rect">
            <a:avLst/>
          </a:prstGeom>
        </p:spPr>
        <p:txBody>
          <a:bodyPr wrap="none">
            <a:spAutoFit/>
          </a:bodyPr>
          <a:lstStyle/>
          <a:p>
            <a:r>
              <a:rPr lang="nl-BE" sz="1200" dirty="0"/>
              <a:t>www.san.beniculturali.it</a:t>
            </a:r>
          </a:p>
        </p:txBody>
      </p:sp>
      <p:sp>
        <p:nvSpPr>
          <p:cNvPr id="31" name="Rounded Rectangle 30"/>
          <p:cNvSpPr/>
          <p:nvPr/>
        </p:nvSpPr>
        <p:spPr>
          <a:xfrm>
            <a:off x="6911799"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W1</a:t>
            </a:r>
          </a:p>
        </p:txBody>
      </p:sp>
      <p:sp>
        <p:nvSpPr>
          <p:cNvPr id="33" name="Rounded Rectangle 32"/>
          <p:cNvSpPr/>
          <p:nvPr/>
        </p:nvSpPr>
        <p:spPr>
          <a:xfrm>
            <a:off x="6102174"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graphicFrame>
        <p:nvGraphicFramePr>
          <p:cNvPr id="12" name="Table 11"/>
          <p:cNvGraphicFramePr>
            <a:graphicFrameLocks noGrp="1"/>
          </p:cNvGraphicFramePr>
          <p:nvPr>
            <p:extLst>
              <p:ext uri="{D42A27DB-BD31-4B8C-83A1-F6EECF244321}">
                <p14:modId xmlns:p14="http://schemas.microsoft.com/office/powerpoint/2010/main" val="3045587056"/>
              </p:ext>
            </p:extLst>
          </p:nvPr>
        </p:nvGraphicFramePr>
        <p:xfrm>
          <a:off x="6102174" y="2438815"/>
          <a:ext cx="1413760" cy="2686243"/>
        </p:xfrm>
        <a:graphic>
          <a:graphicData uri="http://schemas.openxmlformats.org/drawingml/2006/table">
            <a:tbl>
              <a:tblPr>
                <a:tableStyleId>{5C22544A-7EE6-4342-B048-85BDC9FD1C3A}</a:tableStyleId>
              </a:tblPr>
              <a:tblGrid>
                <a:gridCol w="706880"/>
                <a:gridCol w="706880"/>
              </a:tblGrid>
              <a:tr h="383749">
                <a:tc>
                  <a:txBody>
                    <a:bodyPr/>
                    <a:lstStyle/>
                    <a:p>
                      <a:pPr algn="ctr" fontAlgn="t"/>
                      <a:r>
                        <a:rPr lang="nl-BE" sz="1050" u="none" strike="noStrike" dirty="0">
                          <a:effectLst/>
                        </a:rPr>
                        <a:t>93%</a:t>
                      </a:r>
                      <a:endParaRPr lang="nl-BE" sz="1050" b="0" i="0" u="none" strike="noStrike" dirty="0">
                        <a:solidFill>
                          <a:srgbClr val="000000"/>
                        </a:solidFill>
                        <a:effectLst/>
                        <a:latin typeface="Arial"/>
                      </a:endParaRPr>
                    </a:p>
                  </a:txBody>
                  <a:tcPr marL="9525" marR="9525" marT="9525" marB="0" anchor="ctr">
                    <a:noFill/>
                  </a:tcPr>
                </a:tc>
                <a:tc>
                  <a:txBody>
                    <a:bodyPr/>
                    <a:lstStyle/>
                    <a:p>
                      <a:pPr algn="ctr" fontAlgn="t"/>
                      <a:r>
                        <a:rPr lang="nl-BE" sz="1050" u="none" strike="noStrike" dirty="0" smtClean="0">
                          <a:effectLst/>
                        </a:rPr>
                        <a:t>92%</a:t>
                      </a:r>
                      <a:endParaRPr lang="nl-BE" sz="1050" b="0" i="0" u="none" strike="noStrike" dirty="0">
                        <a:solidFill>
                          <a:srgbClr val="000000"/>
                        </a:solidFill>
                        <a:effectLst/>
                        <a:latin typeface="Arial"/>
                      </a:endParaRPr>
                    </a:p>
                  </a:txBody>
                  <a:tcPr marL="9525" marR="9525" marT="9525" marB="0" anchor="ctr">
                    <a:noFill/>
                  </a:tcPr>
                </a:tc>
              </a:tr>
              <a:tr h="383749">
                <a:tc>
                  <a:txBody>
                    <a:bodyPr/>
                    <a:lstStyle/>
                    <a:p>
                      <a:pPr algn="ctr" fontAlgn="t"/>
                      <a:r>
                        <a:rPr lang="nl-BE" sz="1050" u="none" strike="noStrike">
                          <a:effectLst/>
                        </a:rPr>
                        <a:t>77%</a:t>
                      </a:r>
                      <a:endParaRPr lang="nl-BE" sz="1050" b="0" i="0" u="none" strike="noStrike">
                        <a:solidFill>
                          <a:srgbClr val="000000"/>
                        </a:solidFill>
                        <a:effectLst/>
                        <a:latin typeface="Arial"/>
                      </a:endParaRPr>
                    </a:p>
                  </a:txBody>
                  <a:tcPr marL="9525" marR="9525" marT="9525" marB="0" anchor="ctr">
                    <a:noFill/>
                  </a:tcPr>
                </a:tc>
                <a:tc>
                  <a:txBody>
                    <a:bodyPr/>
                    <a:lstStyle/>
                    <a:p>
                      <a:pPr algn="ctr" fontAlgn="t"/>
                      <a:r>
                        <a:rPr lang="nl-BE" sz="1050" u="none" strike="noStrike" dirty="0">
                          <a:effectLst/>
                        </a:rPr>
                        <a:t>65%</a:t>
                      </a:r>
                      <a:endParaRPr lang="nl-BE" sz="1050" b="0" i="0" u="none" strike="noStrike" dirty="0">
                        <a:solidFill>
                          <a:srgbClr val="000000"/>
                        </a:solidFill>
                        <a:effectLst/>
                        <a:latin typeface="Arial"/>
                      </a:endParaRPr>
                    </a:p>
                  </a:txBody>
                  <a:tcPr marL="9525" marR="9525" marT="9525" marB="0" anchor="ctr">
                    <a:noFill/>
                  </a:tcPr>
                </a:tc>
              </a:tr>
              <a:tr h="383749">
                <a:tc>
                  <a:txBody>
                    <a:bodyPr/>
                    <a:lstStyle/>
                    <a:p>
                      <a:pPr algn="ctr" fontAlgn="t"/>
                      <a:r>
                        <a:rPr lang="nl-BE" sz="1050" u="none" strike="noStrike">
                          <a:effectLst/>
                        </a:rPr>
                        <a:t>75%</a:t>
                      </a:r>
                      <a:endParaRPr lang="nl-BE" sz="1050" b="0" i="0" u="none" strike="noStrike">
                        <a:solidFill>
                          <a:srgbClr val="000000"/>
                        </a:solidFill>
                        <a:effectLst/>
                        <a:latin typeface="Arial"/>
                      </a:endParaRPr>
                    </a:p>
                  </a:txBody>
                  <a:tcPr marL="9525" marR="9525" marT="9525" marB="0" anchor="ctr">
                    <a:noFill/>
                  </a:tcPr>
                </a:tc>
                <a:tc>
                  <a:txBody>
                    <a:bodyPr/>
                    <a:lstStyle/>
                    <a:p>
                      <a:pPr algn="ctr" fontAlgn="t"/>
                      <a:r>
                        <a:rPr lang="nl-BE" sz="1050" u="none" strike="noStrike" dirty="0" smtClean="0">
                          <a:effectLst/>
                        </a:rPr>
                        <a:t>80%</a:t>
                      </a:r>
                      <a:endParaRPr lang="nl-BE" sz="1050" b="0" i="0" u="none" strike="noStrike" dirty="0">
                        <a:solidFill>
                          <a:srgbClr val="000000"/>
                        </a:solidFill>
                        <a:effectLst/>
                        <a:latin typeface="Arial"/>
                      </a:endParaRPr>
                    </a:p>
                  </a:txBody>
                  <a:tcPr marL="9525" marR="9525" marT="9525" marB="0" anchor="ctr">
                    <a:noFill/>
                  </a:tcPr>
                </a:tc>
              </a:tr>
              <a:tr h="383749">
                <a:tc>
                  <a:txBody>
                    <a:bodyPr/>
                    <a:lstStyle/>
                    <a:p>
                      <a:pPr algn="ctr" fontAlgn="t"/>
                      <a:r>
                        <a:rPr lang="nl-BE" sz="1050" u="none" strike="noStrike">
                          <a:effectLst/>
                        </a:rPr>
                        <a:t>74%</a:t>
                      </a:r>
                      <a:endParaRPr lang="nl-BE" sz="1050" b="0" i="0" u="none" strike="noStrike">
                        <a:solidFill>
                          <a:srgbClr val="000000"/>
                        </a:solidFill>
                        <a:effectLst/>
                        <a:latin typeface="Arial"/>
                      </a:endParaRPr>
                    </a:p>
                  </a:txBody>
                  <a:tcPr marL="9525" marR="9525" marT="9525" marB="0" anchor="ctr">
                    <a:noFill/>
                  </a:tcPr>
                </a:tc>
                <a:tc>
                  <a:txBody>
                    <a:bodyPr/>
                    <a:lstStyle/>
                    <a:p>
                      <a:pPr algn="ctr" fontAlgn="t"/>
                      <a:r>
                        <a:rPr lang="nl-BE" sz="1050" u="none" strike="noStrike">
                          <a:effectLst/>
                        </a:rPr>
                        <a:t>73%</a:t>
                      </a:r>
                      <a:endParaRPr lang="nl-BE" sz="1050" b="0" i="0" u="none" strike="noStrike">
                        <a:solidFill>
                          <a:srgbClr val="000000"/>
                        </a:solidFill>
                        <a:effectLst/>
                        <a:latin typeface="Arial"/>
                      </a:endParaRPr>
                    </a:p>
                  </a:txBody>
                  <a:tcPr marL="9525" marR="9525" marT="9525" marB="0" anchor="ctr">
                    <a:noFill/>
                  </a:tcPr>
                </a:tc>
              </a:tr>
              <a:tr h="383749">
                <a:tc>
                  <a:txBody>
                    <a:bodyPr/>
                    <a:lstStyle/>
                    <a:p>
                      <a:pPr algn="ctr" fontAlgn="t"/>
                      <a:r>
                        <a:rPr lang="nl-BE" sz="1050" u="none" strike="noStrike">
                          <a:effectLst/>
                        </a:rPr>
                        <a:t>73%</a:t>
                      </a:r>
                      <a:endParaRPr lang="nl-BE" sz="1050" b="0" i="0" u="none" strike="noStrike">
                        <a:solidFill>
                          <a:srgbClr val="000000"/>
                        </a:solidFill>
                        <a:effectLst/>
                        <a:latin typeface="Arial"/>
                      </a:endParaRPr>
                    </a:p>
                  </a:txBody>
                  <a:tcPr marL="9525" marR="9525" marT="9525" marB="0" anchor="ctr">
                    <a:noFill/>
                  </a:tcPr>
                </a:tc>
                <a:tc>
                  <a:txBody>
                    <a:bodyPr/>
                    <a:lstStyle/>
                    <a:p>
                      <a:pPr algn="ctr" fontAlgn="t"/>
                      <a:r>
                        <a:rPr lang="nl-BE" sz="1050" u="none" strike="noStrike" dirty="0" smtClean="0">
                          <a:effectLst/>
                        </a:rPr>
                        <a:t>87%</a:t>
                      </a:r>
                      <a:endParaRPr lang="nl-BE" sz="1050" b="0" i="0" u="none" strike="noStrike" dirty="0">
                        <a:solidFill>
                          <a:srgbClr val="000000"/>
                        </a:solidFill>
                        <a:effectLst/>
                        <a:latin typeface="Arial"/>
                      </a:endParaRPr>
                    </a:p>
                  </a:txBody>
                  <a:tcPr marL="9525" marR="9525" marT="9525" marB="0" anchor="ctr">
                    <a:noFill/>
                  </a:tcPr>
                </a:tc>
              </a:tr>
              <a:tr h="383749">
                <a:tc>
                  <a:txBody>
                    <a:bodyPr/>
                    <a:lstStyle/>
                    <a:p>
                      <a:pPr algn="ctr" fontAlgn="t"/>
                      <a:r>
                        <a:rPr lang="nl-BE" sz="1050" u="none" strike="noStrike">
                          <a:effectLst/>
                        </a:rPr>
                        <a:t>72%</a:t>
                      </a:r>
                      <a:endParaRPr lang="nl-BE" sz="1050" b="0" i="0" u="none" strike="noStrike">
                        <a:solidFill>
                          <a:srgbClr val="000000"/>
                        </a:solidFill>
                        <a:effectLst/>
                        <a:latin typeface="Arial"/>
                      </a:endParaRPr>
                    </a:p>
                  </a:txBody>
                  <a:tcPr marL="9525" marR="9525" marT="9525" marB="0" anchor="ctr">
                    <a:noFill/>
                  </a:tcPr>
                </a:tc>
                <a:tc>
                  <a:txBody>
                    <a:bodyPr/>
                    <a:lstStyle/>
                    <a:p>
                      <a:pPr algn="ctr" fontAlgn="t"/>
                      <a:r>
                        <a:rPr lang="nl-BE" sz="1050" u="none" strike="noStrike" dirty="0" smtClean="0">
                          <a:effectLst/>
                        </a:rPr>
                        <a:t>71%</a:t>
                      </a:r>
                      <a:endParaRPr lang="nl-BE" sz="1050" b="0" i="0" u="none" strike="noStrike" dirty="0">
                        <a:solidFill>
                          <a:srgbClr val="000000"/>
                        </a:solidFill>
                        <a:effectLst/>
                        <a:latin typeface="Arial"/>
                      </a:endParaRPr>
                    </a:p>
                  </a:txBody>
                  <a:tcPr marL="9525" marR="9525" marT="9525" marB="0" anchor="ctr">
                    <a:noFill/>
                  </a:tcPr>
                </a:tc>
              </a:tr>
              <a:tr h="383749">
                <a:tc>
                  <a:txBody>
                    <a:bodyPr/>
                    <a:lstStyle/>
                    <a:p>
                      <a:pPr algn="ctr" fontAlgn="t"/>
                      <a:r>
                        <a:rPr lang="nl-BE" sz="1050" u="none" strike="noStrike">
                          <a:effectLst/>
                        </a:rPr>
                        <a:t>70%</a:t>
                      </a:r>
                      <a:endParaRPr lang="nl-BE" sz="1050" b="0" i="0" u="none" strike="noStrike">
                        <a:solidFill>
                          <a:srgbClr val="000000"/>
                        </a:solidFill>
                        <a:effectLst/>
                        <a:latin typeface="Arial"/>
                      </a:endParaRPr>
                    </a:p>
                  </a:txBody>
                  <a:tcPr marL="9525" marR="9525" marT="9525" marB="0" anchor="ctr">
                    <a:noFill/>
                  </a:tcPr>
                </a:tc>
                <a:tc>
                  <a:txBody>
                    <a:bodyPr/>
                    <a:lstStyle/>
                    <a:p>
                      <a:pPr algn="ctr" fontAlgn="t"/>
                      <a:r>
                        <a:rPr lang="nl-BE" sz="1050" u="none" strike="noStrike" dirty="0" smtClean="0">
                          <a:effectLst/>
                        </a:rPr>
                        <a:t>62%</a:t>
                      </a:r>
                      <a:endParaRPr lang="nl-BE" sz="1050" b="0" i="0" u="none" strike="noStrike" dirty="0">
                        <a:solidFill>
                          <a:srgbClr val="000000"/>
                        </a:solidFill>
                        <a:effectLst/>
                        <a:latin typeface="Arial"/>
                      </a:endParaRPr>
                    </a:p>
                  </a:txBody>
                  <a:tcPr marL="9525" marR="9525" marT="9525" marB="0" anchor="ctr">
                    <a:noFill/>
                  </a:tcPr>
                </a:tc>
              </a:tr>
            </a:tbl>
          </a:graphicData>
        </a:graphic>
      </p:graphicFrame>
      <p:sp>
        <p:nvSpPr>
          <p:cNvPr id="36" name="TextBox 35"/>
          <p:cNvSpPr txBox="1"/>
          <p:nvPr/>
        </p:nvSpPr>
        <p:spPr>
          <a:xfrm>
            <a:off x="7928059" y="4814331"/>
            <a:ext cx="746617" cy="307777"/>
          </a:xfrm>
          <a:prstGeom prst="rect">
            <a:avLst/>
          </a:prstGeom>
          <a:noFill/>
        </p:spPr>
        <p:txBody>
          <a:bodyPr wrap="square" rtlCol="0">
            <a:spAutoFit/>
          </a:bodyPr>
          <a:lstStyle/>
          <a:p>
            <a:pPr algn="ctr"/>
            <a:r>
              <a:rPr lang="en-GB" sz="1400" dirty="0">
                <a:solidFill>
                  <a:srgbClr val="00CCFF"/>
                </a:solidFill>
              </a:rPr>
              <a:t>5</a:t>
            </a:r>
            <a:r>
              <a:rPr lang="en-GB" sz="1400" dirty="0" smtClean="0">
                <a:solidFill>
                  <a:srgbClr val="00CCFF"/>
                </a:solidFill>
              </a:rPr>
              <a:t>th</a:t>
            </a:r>
            <a:endParaRPr lang="en-GB" sz="1400" dirty="0">
              <a:solidFill>
                <a:srgbClr val="00CCFF"/>
              </a:solidFill>
            </a:endParaRPr>
          </a:p>
        </p:txBody>
      </p:sp>
      <p:sp>
        <p:nvSpPr>
          <p:cNvPr id="37" name="TextBox 36"/>
          <p:cNvSpPr txBox="1"/>
          <p:nvPr/>
        </p:nvSpPr>
        <p:spPr>
          <a:xfrm>
            <a:off x="7928059" y="2890281"/>
            <a:ext cx="746617" cy="307777"/>
          </a:xfrm>
          <a:prstGeom prst="rect">
            <a:avLst/>
          </a:prstGeom>
          <a:noFill/>
        </p:spPr>
        <p:txBody>
          <a:bodyPr wrap="square" rtlCol="0">
            <a:spAutoFit/>
          </a:bodyPr>
          <a:lstStyle/>
          <a:p>
            <a:pPr algn="ctr"/>
            <a:r>
              <a:rPr lang="en-GB" sz="1400" dirty="0">
                <a:solidFill>
                  <a:srgbClr val="00CCFF"/>
                </a:solidFill>
              </a:rPr>
              <a:t>6</a:t>
            </a:r>
            <a:r>
              <a:rPr lang="en-GB" sz="1400" dirty="0" smtClean="0">
                <a:solidFill>
                  <a:srgbClr val="00CCFF"/>
                </a:solidFill>
              </a:rPr>
              <a:t>th</a:t>
            </a:r>
            <a:endParaRPr lang="en-GB" sz="1400" dirty="0">
              <a:solidFill>
                <a:srgbClr val="00CCFF"/>
              </a:solidFill>
            </a:endParaRPr>
          </a:p>
        </p:txBody>
      </p:sp>
      <p:sp>
        <p:nvSpPr>
          <p:cNvPr id="38" name="TextBox 37"/>
          <p:cNvSpPr txBox="1"/>
          <p:nvPr/>
        </p:nvSpPr>
        <p:spPr>
          <a:xfrm>
            <a:off x="7928059" y="4014231"/>
            <a:ext cx="746617" cy="307777"/>
          </a:xfrm>
          <a:prstGeom prst="rect">
            <a:avLst/>
          </a:prstGeom>
          <a:noFill/>
        </p:spPr>
        <p:txBody>
          <a:bodyPr wrap="square" rtlCol="0">
            <a:spAutoFit/>
          </a:bodyPr>
          <a:lstStyle/>
          <a:p>
            <a:pPr algn="ctr"/>
            <a:r>
              <a:rPr lang="en-GB" sz="1400" dirty="0" smtClean="0">
                <a:solidFill>
                  <a:srgbClr val="00CCFF"/>
                </a:solidFill>
              </a:rPr>
              <a:t>7th</a:t>
            </a:r>
            <a:endParaRPr lang="en-GB" sz="1400" dirty="0">
              <a:solidFill>
                <a:srgbClr val="00CCFF"/>
              </a:solidFill>
            </a:endParaRPr>
          </a:p>
        </p:txBody>
      </p:sp>
    </p:spTree>
    <p:extLst>
      <p:ext uri="{BB962C8B-B14F-4D97-AF65-F5344CB8AC3E}">
        <p14:creationId xmlns:p14="http://schemas.microsoft.com/office/powerpoint/2010/main" val="1594470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endParaRPr lang="nl-BE"/>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11" name="Rectangle 10"/>
          <p:cNvSpPr/>
          <p:nvPr/>
        </p:nvSpPr>
        <p:spPr>
          <a:xfrm rot="548545">
            <a:off x="7272036" y="1158449"/>
            <a:ext cx="1662488"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2" name="Rectangle 11"/>
          <p:cNvSpPr/>
          <p:nvPr/>
        </p:nvSpPr>
        <p:spPr>
          <a:xfrm rot="775276">
            <a:off x="6406674" y="706156"/>
            <a:ext cx="2465782"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3" name="TextBox 12"/>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TOTAL</a:t>
            </a:r>
            <a:endParaRPr lang="nl-BE" b="1" dirty="0">
              <a:solidFill>
                <a:schemeClr val="bg1"/>
              </a:solidFill>
              <a:latin typeface="Arial Black" pitchFamily="34" charset="0"/>
              <a:cs typeface="Arial" pitchFamily="34" charset="0"/>
            </a:endParaRPr>
          </a:p>
        </p:txBody>
      </p:sp>
      <p:sp>
        <p:nvSpPr>
          <p:cNvPr id="14" name="TextBox 13"/>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 USAGE</a:t>
            </a:r>
            <a:endParaRPr lang="nl-BE" b="1" dirty="0">
              <a:solidFill>
                <a:schemeClr val="bg1"/>
              </a:solidFill>
              <a:latin typeface="Arial Black" pitchFamily="34" charset="0"/>
              <a:cs typeface="Arial" pitchFamily="34" charset="0"/>
            </a:endParaRPr>
          </a:p>
        </p:txBody>
      </p:sp>
      <p:sp>
        <p:nvSpPr>
          <p:cNvPr id="16" name="Title 1"/>
          <p:cNvSpPr txBox="1">
            <a:spLocks/>
          </p:cNvSpPr>
          <p:nvPr/>
        </p:nvSpPr>
        <p:spPr>
          <a:xfrm>
            <a:off x="457201" y="304800"/>
            <a:ext cx="6181724" cy="945349"/>
          </a:xfrm>
          <a:prstGeom prst="rect">
            <a:avLst/>
          </a:prstGeom>
        </p:spPr>
        <p:txBody>
          <a:bodyPr/>
          <a:lstStyle>
            <a:lvl1pPr algn="l" defTabSz="457200" rtl="0" eaLnBrk="1" latinLnBrk="0" hangingPunct="1">
              <a:spcBef>
                <a:spcPct val="0"/>
              </a:spcBef>
              <a:buNone/>
              <a:defRPr lang="nl-BE" sz="4000" b="1" kern="1200" dirty="0">
                <a:solidFill>
                  <a:srgbClr val="F38A00"/>
                </a:solidFill>
                <a:latin typeface="Arial"/>
                <a:ea typeface="+mn-ea"/>
                <a:cs typeface="Arial"/>
              </a:defRPr>
            </a:lvl1pPr>
          </a:lstStyle>
          <a:p>
            <a:r>
              <a:rPr lang="en-GB" sz="2000" dirty="0" smtClean="0"/>
              <a:t>…but usage is low across the entire population</a:t>
            </a:r>
            <a:endParaRPr lang="en-GB" sz="2000" dirty="0"/>
          </a:p>
        </p:txBody>
      </p:sp>
      <p:sp>
        <p:nvSpPr>
          <p:cNvPr id="15" name="Rectangle 14"/>
          <p:cNvSpPr/>
          <p:nvPr/>
        </p:nvSpPr>
        <p:spPr>
          <a:xfrm>
            <a:off x="171448" y="5780812"/>
            <a:ext cx="8296277" cy="338554"/>
          </a:xfrm>
          <a:prstGeom prst="rect">
            <a:avLst/>
          </a:prstGeom>
        </p:spPr>
        <p:txBody>
          <a:bodyPr wrap="square">
            <a:spAutoFit/>
          </a:bodyPr>
          <a:lstStyle/>
          <a:p>
            <a:r>
              <a:rPr lang="en-GB" sz="800" dirty="0" smtClean="0">
                <a:latin typeface="Arial" pitchFamily="34" charset="0"/>
                <a:cs typeface="Arial" pitchFamily="34" charset="0"/>
              </a:rPr>
              <a:t>Q9. And </a:t>
            </a:r>
            <a:r>
              <a:rPr lang="en-GB" sz="800" dirty="0">
                <a:latin typeface="Arial" pitchFamily="34" charset="0"/>
                <a:cs typeface="Arial" pitchFamily="34" charset="0"/>
              </a:rPr>
              <a:t>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Italy all n=510</a:t>
            </a:r>
            <a:endParaRPr lang="en-GB" sz="800" dirty="0">
              <a:latin typeface="Arial" pitchFamily="34" charset="0"/>
              <a:cs typeface="Arial" pitchFamily="34" charset="0"/>
            </a:endParaRPr>
          </a:p>
        </p:txBody>
      </p:sp>
      <p:sp>
        <p:nvSpPr>
          <p:cNvPr id="17" name="Rounded Rectangle 16"/>
          <p:cNvSpPr/>
          <p:nvPr/>
        </p:nvSpPr>
        <p:spPr>
          <a:xfrm>
            <a:off x="2800350" y="1571190"/>
            <a:ext cx="3276600" cy="514785"/>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sz="2160" b="1" i="0" u="none" strike="noStrike" kern="1200" baseline="0">
                <a:solidFill>
                  <a:prstClr val="black"/>
                </a:solidFill>
                <a:latin typeface="+mn-lt"/>
                <a:ea typeface="+mn-ea"/>
                <a:cs typeface="+mn-cs"/>
              </a:defRPr>
            </a:pPr>
            <a:r>
              <a:rPr lang="en-US" sz="1600" dirty="0"/>
              <a:t>Used in </a:t>
            </a:r>
            <a:r>
              <a:rPr lang="en-US" sz="1600" dirty="0" smtClean="0"/>
              <a:t>last </a:t>
            </a:r>
            <a:r>
              <a:rPr lang="en-US" sz="1600" dirty="0"/>
              <a:t>4 weeks </a:t>
            </a:r>
            <a:endParaRPr lang="en-US" sz="1600" dirty="0" smtClean="0"/>
          </a:p>
          <a:p>
            <a:pPr algn="ctr">
              <a:defRPr sz="2160" b="1" i="0" u="none" strike="noStrike" kern="1200" baseline="0">
                <a:solidFill>
                  <a:prstClr val="black"/>
                </a:solidFill>
                <a:latin typeface="+mn-lt"/>
                <a:ea typeface="+mn-ea"/>
                <a:cs typeface="+mn-cs"/>
              </a:defRPr>
            </a:pPr>
            <a:r>
              <a:rPr lang="en-US" sz="1600" dirty="0" smtClean="0"/>
              <a:t>All respondents in Italy</a:t>
            </a:r>
            <a:endParaRPr lang="en-US" sz="1600" dirty="0"/>
          </a:p>
        </p:txBody>
      </p:sp>
      <p:graphicFrame>
        <p:nvGraphicFramePr>
          <p:cNvPr id="21" name="Chart 20"/>
          <p:cNvGraphicFramePr>
            <a:graphicFrameLocks/>
          </p:cNvGraphicFramePr>
          <p:nvPr>
            <p:extLst>
              <p:ext uri="{D42A27DB-BD31-4B8C-83A1-F6EECF244321}">
                <p14:modId xmlns:p14="http://schemas.microsoft.com/office/powerpoint/2010/main" val="502250005"/>
              </p:ext>
            </p:extLst>
          </p:nvPr>
        </p:nvGraphicFramePr>
        <p:xfrm>
          <a:off x="495298" y="1828582"/>
          <a:ext cx="7829551" cy="38768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0428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5343525" cy="945349"/>
          </a:xfrm>
        </p:spPr>
        <p:txBody>
          <a:bodyPr/>
          <a:lstStyle/>
          <a:p>
            <a:r>
              <a:rPr lang="en-GB" sz="2000" dirty="0" smtClean="0"/>
              <a:t>Future intended usage of </a:t>
            </a:r>
            <a:r>
              <a:rPr lang="en-GB" sz="2000" dirty="0" err="1" smtClean="0"/>
              <a:t>europeana</a:t>
            </a:r>
            <a:r>
              <a:rPr lang="en-GB" sz="2000" dirty="0" smtClean="0"/>
              <a:t> is still high amongst those aware</a:t>
            </a:r>
            <a:endParaRPr lang="en-GB" sz="20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3" name="Rectangle 22"/>
          <p:cNvSpPr/>
          <p:nvPr/>
        </p:nvSpPr>
        <p:spPr>
          <a:xfrm rot="548545">
            <a:off x="7272036" y="1158449"/>
            <a:ext cx="166248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24" name="Rectangle 23"/>
          <p:cNvSpPr/>
          <p:nvPr/>
        </p:nvSpPr>
        <p:spPr>
          <a:xfrm rot="775276">
            <a:off x="7406495" y="819375"/>
            <a:ext cx="14531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5" name="TextBox 24"/>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a:t>
            </a:r>
            <a:endParaRPr lang="nl-BE" b="1" dirty="0">
              <a:solidFill>
                <a:schemeClr val="bg1"/>
              </a:solidFill>
              <a:latin typeface="Arial Black" pitchFamily="34" charset="0"/>
              <a:cs typeface="Arial" pitchFamily="34" charset="0"/>
            </a:endParaRPr>
          </a:p>
        </p:txBody>
      </p:sp>
      <p:sp>
        <p:nvSpPr>
          <p:cNvPr id="26" name="TextBox 25"/>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35" name="TextBox 34"/>
          <p:cNvSpPr txBox="1"/>
          <p:nvPr/>
        </p:nvSpPr>
        <p:spPr>
          <a:xfrm>
            <a:off x="7833553" y="2476708"/>
            <a:ext cx="746617" cy="307777"/>
          </a:xfrm>
          <a:prstGeom prst="rect">
            <a:avLst/>
          </a:prstGeom>
          <a:noFill/>
        </p:spPr>
        <p:txBody>
          <a:bodyPr wrap="square" rtlCol="0">
            <a:spAutoFit/>
          </a:bodyPr>
          <a:lstStyle/>
          <a:p>
            <a:pPr algn="ctr"/>
            <a:r>
              <a:rPr lang="en-GB" sz="1400" dirty="0" smtClean="0">
                <a:solidFill>
                  <a:srgbClr val="00CCFF"/>
                </a:solidFill>
              </a:rPr>
              <a:t>1st</a:t>
            </a:r>
            <a:endParaRPr lang="en-GB" sz="1400" dirty="0">
              <a:solidFill>
                <a:srgbClr val="00CCFF"/>
              </a:solidFill>
            </a:endParaRPr>
          </a:p>
        </p:txBody>
      </p:sp>
      <p:sp>
        <p:nvSpPr>
          <p:cNvPr id="36" name="TextBox 35"/>
          <p:cNvSpPr txBox="1"/>
          <p:nvPr/>
        </p:nvSpPr>
        <p:spPr>
          <a:xfrm>
            <a:off x="7833553" y="3306958"/>
            <a:ext cx="746617" cy="307777"/>
          </a:xfrm>
          <a:prstGeom prst="rect">
            <a:avLst/>
          </a:prstGeom>
          <a:noFill/>
        </p:spPr>
        <p:txBody>
          <a:bodyPr wrap="square" rtlCol="0">
            <a:spAutoFit/>
          </a:bodyPr>
          <a:lstStyle/>
          <a:p>
            <a:pPr algn="ctr"/>
            <a:r>
              <a:rPr lang="en-GB" sz="1400" dirty="0" smtClean="0">
                <a:solidFill>
                  <a:srgbClr val="00CCFF"/>
                </a:solidFill>
              </a:rPr>
              <a:t>3rd</a:t>
            </a:r>
            <a:endParaRPr lang="en-GB" sz="1400" dirty="0">
              <a:solidFill>
                <a:srgbClr val="00CCFF"/>
              </a:solidFill>
            </a:endParaRPr>
          </a:p>
        </p:txBody>
      </p:sp>
      <p:sp>
        <p:nvSpPr>
          <p:cNvPr id="37" name="TextBox 36"/>
          <p:cNvSpPr txBox="1"/>
          <p:nvPr/>
        </p:nvSpPr>
        <p:spPr>
          <a:xfrm>
            <a:off x="7833553" y="3705216"/>
            <a:ext cx="746617" cy="307777"/>
          </a:xfrm>
          <a:prstGeom prst="rect">
            <a:avLst/>
          </a:prstGeom>
          <a:noFill/>
        </p:spPr>
        <p:txBody>
          <a:bodyPr wrap="square" rtlCol="0">
            <a:spAutoFit/>
          </a:bodyPr>
          <a:lstStyle/>
          <a:p>
            <a:pPr algn="ctr"/>
            <a:r>
              <a:rPr lang="en-GB" sz="1400" dirty="0" smtClean="0">
                <a:solidFill>
                  <a:srgbClr val="00CCFF"/>
                </a:solidFill>
              </a:rPr>
              <a:t>2nd</a:t>
            </a:r>
            <a:endParaRPr lang="en-GB" sz="1400" dirty="0">
              <a:solidFill>
                <a:srgbClr val="00CCFF"/>
              </a:solidFill>
            </a:endParaRPr>
          </a:p>
        </p:txBody>
      </p:sp>
      <p:sp>
        <p:nvSpPr>
          <p:cNvPr id="38" name="TextBox 37"/>
          <p:cNvSpPr txBox="1"/>
          <p:nvPr/>
        </p:nvSpPr>
        <p:spPr>
          <a:xfrm>
            <a:off x="7833553" y="4096379"/>
            <a:ext cx="746617" cy="307777"/>
          </a:xfrm>
          <a:prstGeom prst="rect">
            <a:avLst/>
          </a:prstGeom>
          <a:noFill/>
        </p:spPr>
        <p:txBody>
          <a:bodyPr wrap="square" rtlCol="0">
            <a:spAutoFit/>
          </a:bodyPr>
          <a:lstStyle/>
          <a:p>
            <a:pPr algn="ctr"/>
            <a:r>
              <a:rPr lang="en-GB" sz="1400" dirty="0" smtClean="0">
                <a:solidFill>
                  <a:srgbClr val="00CCFF"/>
                </a:solidFill>
              </a:rPr>
              <a:t>4th</a:t>
            </a:r>
            <a:endParaRPr lang="en-GB" sz="1400" dirty="0">
              <a:solidFill>
                <a:srgbClr val="00CCFF"/>
              </a:solidFill>
            </a:endParaRPr>
          </a:p>
        </p:txBody>
      </p:sp>
      <p:sp>
        <p:nvSpPr>
          <p:cNvPr id="39" name="Rectangle 38"/>
          <p:cNvSpPr/>
          <p:nvPr/>
        </p:nvSpPr>
        <p:spPr>
          <a:xfrm>
            <a:off x="171448" y="5618887"/>
            <a:ext cx="8296277" cy="584775"/>
          </a:xfrm>
          <a:prstGeom prst="rect">
            <a:avLst/>
          </a:prstGeom>
        </p:spPr>
        <p:txBody>
          <a:bodyPr wrap="square">
            <a:spAutoFit/>
          </a:bodyPr>
          <a:lstStyle/>
          <a:p>
            <a:r>
              <a:rPr lang="en-GB" sz="800" dirty="0">
                <a:latin typeface="Arial" pitchFamily="34" charset="0"/>
                <a:cs typeface="Arial" pitchFamily="34" charset="0"/>
              </a:rPr>
              <a:t>Q10. And how likely are you to visit each of these sites in the next six months?  Please indicate for each site</a:t>
            </a:r>
          </a:p>
          <a:p>
            <a:r>
              <a:rPr lang="en-GB" sz="800" dirty="0" smtClean="0">
                <a:latin typeface="Arial" pitchFamily="34" charset="0"/>
                <a:cs typeface="Arial" pitchFamily="34" charset="0"/>
              </a:rPr>
              <a:t>Base: Italy, aware of website</a:t>
            </a:r>
          </a:p>
          <a:p>
            <a:r>
              <a:rPr lang="en-GB" sz="800" dirty="0" smtClean="0">
                <a:latin typeface="Arial" pitchFamily="34" charset="0"/>
                <a:cs typeface="Arial" pitchFamily="34" charset="0"/>
              </a:rPr>
              <a:t>Wikipedia n=430; </a:t>
            </a:r>
            <a:r>
              <a:rPr lang="en-GB" sz="800" dirty="0" smtClean="0">
                <a:latin typeface="Arial" pitchFamily="34" charset="0"/>
                <a:cs typeface="Arial" pitchFamily="34" charset="0"/>
                <a:hlinkClick r:id="rId4"/>
              </a:rPr>
              <a:t>www.internetculturale.it</a:t>
            </a:r>
            <a:r>
              <a:rPr lang="en-GB" sz="800" dirty="0" smtClean="0">
                <a:latin typeface="Arial" pitchFamily="34" charset="0"/>
                <a:cs typeface="Arial" pitchFamily="34" charset="0"/>
              </a:rPr>
              <a:t> n=96; Google Books n=265; </a:t>
            </a:r>
            <a:r>
              <a:rPr lang="en-GB" sz="800" dirty="0" smtClean="0">
                <a:latin typeface="Arial" pitchFamily="34" charset="0"/>
                <a:cs typeface="Arial" pitchFamily="34" charset="0"/>
                <a:hlinkClick r:id="rId5"/>
              </a:rPr>
              <a:t>www.culturitalia.it</a:t>
            </a:r>
            <a:r>
              <a:rPr lang="en-GB" sz="800" dirty="0" smtClean="0">
                <a:latin typeface="Arial" pitchFamily="34" charset="0"/>
                <a:cs typeface="Arial" pitchFamily="34" charset="0"/>
              </a:rPr>
              <a:t> n=133; </a:t>
            </a:r>
            <a:r>
              <a:rPr lang="en-GB" sz="800" dirty="0">
                <a:latin typeface="Arial" pitchFamily="34" charset="0"/>
                <a:cs typeface="Arial" pitchFamily="34" charset="0"/>
              </a:rPr>
              <a:t> </a:t>
            </a:r>
            <a:r>
              <a:rPr lang="en-GB" sz="800" dirty="0" err="1">
                <a:latin typeface="Arial" pitchFamily="34" charset="0"/>
                <a:cs typeface="Arial" pitchFamily="34" charset="0"/>
              </a:rPr>
              <a:t>europeana</a:t>
            </a:r>
            <a:r>
              <a:rPr lang="en-GB" sz="800" dirty="0">
                <a:latin typeface="Arial" pitchFamily="34" charset="0"/>
                <a:cs typeface="Arial" pitchFamily="34" charset="0"/>
              </a:rPr>
              <a:t> </a:t>
            </a:r>
            <a:r>
              <a:rPr lang="en-GB" sz="800" dirty="0" smtClean="0">
                <a:latin typeface="Arial" pitchFamily="34" charset="0"/>
                <a:cs typeface="Arial" pitchFamily="34" charset="0"/>
              </a:rPr>
              <a:t>n=52; </a:t>
            </a:r>
            <a:r>
              <a:rPr lang="en-GB" sz="800" dirty="0">
                <a:latin typeface="Arial" pitchFamily="34" charset="0"/>
                <a:cs typeface="Arial" pitchFamily="34" charset="0"/>
              </a:rPr>
              <a:t>Google Art Project n=152; </a:t>
            </a:r>
            <a:r>
              <a:rPr lang="en-GB" sz="800" dirty="0" smtClean="0">
                <a:latin typeface="Arial" pitchFamily="34" charset="0"/>
                <a:cs typeface="Arial" pitchFamily="34" charset="0"/>
                <a:hlinkClick r:id="rId6"/>
              </a:rPr>
              <a:t>www.san.beniculturali.it</a:t>
            </a:r>
            <a:r>
              <a:rPr lang="en-GB" sz="800" dirty="0" smtClean="0">
                <a:latin typeface="Arial" pitchFamily="34" charset="0"/>
                <a:cs typeface="Arial" pitchFamily="34" charset="0"/>
              </a:rPr>
              <a:t> n=119</a:t>
            </a:r>
            <a:endParaRPr lang="en-GB" sz="800" dirty="0">
              <a:latin typeface="Arial" pitchFamily="34" charset="0"/>
              <a:cs typeface="Arial" pitchFamily="34" charset="0"/>
            </a:endParaRPr>
          </a:p>
          <a:p>
            <a:endParaRPr lang="en-GB" sz="800" dirty="0">
              <a:latin typeface="Arial" pitchFamily="34" charset="0"/>
              <a:cs typeface="Arial" pitchFamily="34" charset="0"/>
            </a:endParaRPr>
          </a:p>
        </p:txBody>
      </p:sp>
      <p:sp>
        <p:nvSpPr>
          <p:cNvPr id="40" name="Rounded Rectangle 39"/>
          <p:cNvSpPr/>
          <p:nvPr/>
        </p:nvSpPr>
        <p:spPr>
          <a:xfrm>
            <a:off x="2994330" y="1761690"/>
            <a:ext cx="1930095" cy="42951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600" b="1" dirty="0" smtClean="0">
                <a:solidFill>
                  <a:schemeClr val="tx1"/>
                </a:solidFill>
              </a:rPr>
              <a:t>ITALY – WAVE 2</a:t>
            </a:r>
          </a:p>
          <a:p>
            <a:pPr algn="ctr">
              <a:defRPr/>
            </a:pPr>
            <a:r>
              <a:rPr lang="en-GB" sz="1000" b="1" dirty="0" smtClean="0">
                <a:solidFill>
                  <a:schemeClr val="tx1"/>
                </a:solidFill>
              </a:rPr>
              <a:t>(ranked total very/quite likely)</a:t>
            </a:r>
            <a:endParaRPr lang="nl-BE" sz="1000" b="1" dirty="0" smtClean="0">
              <a:solidFill>
                <a:schemeClr val="tx1"/>
              </a:solidFill>
            </a:endParaRPr>
          </a:p>
        </p:txBody>
      </p:sp>
      <p:sp>
        <p:nvSpPr>
          <p:cNvPr id="41" name="Rounded Rectangle 40"/>
          <p:cNvSpPr/>
          <p:nvPr/>
        </p:nvSpPr>
        <p:spPr>
          <a:xfrm>
            <a:off x="6102174" y="1526059"/>
            <a:ext cx="1353479" cy="30024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GB" sz="1000" b="1" dirty="0" smtClean="0">
                <a:solidFill>
                  <a:schemeClr val="tx1"/>
                </a:solidFill>
              </a:rPr>
              <a:t>LIKELY TOTAL</a:t>
            </a:r>
            <a:endParaRPr lang="nl-BE" sz="1000" b="1" dirty="0" smtClean="0">
              <a:solidFill>
                <a:schemeClr val="tx1"/>
              </a:solidFill>
            </a:endParaRPr>
          </a:p>
        </p:txBody>
      </p:sp>
      <p:sp>
        <p:nvSpPr>
          <p:cNvPr id="42" name="Rounded Rectangle 41"/>
          <p:cNvSpPr/>
          <p:nvPr/>
        </p:nvSpPr>
        <p:spPr>
          <a:xfrm>
            <a:off x="6911799"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W1</a:t>
            </a:r>
          </a:p>
        </p:txBody>
      </p:sp>
      <p:sp>
        <p:nvSpPr>
          <p:cNvPr id="43" name="Rounded Rectangle 42"/>
          <p:cNvSpPr/>
          <p:nvPr/>
        </p:nvSpPr>
        <p:spPr>
          <a:xfrm>
            <a:off x="6102174"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sp>
        <p:nvSpPr>
          <p:cNvPr id="44" name="TextBox 43"/>
          <p:cNvSpPr txBox="1"/>
          <p:nvPr/>
        </p:nvSpPr>
        <p:spPr>
          <a:xfrm>
            <a:off x="7584889" y="1815442"/>
            <a:ext cx="1175021" cy="461665"/>
          </a:xfrm>
          <a:prstGeom prst="rect">
            <a:avLst/>
          </a:prstGeom>
          <a:noFill/>
        </p:spPr>
        <p:txBody>
          <a:bodyPr wrap="square" rtlCol="0">
            <a:spAutoFit/>
          </a:bodyPr>
          <a:lstStyle/>
          <a:p>
            <a:pPr algn="ctr"/>
            <a:r>
              <a:rPr lang="en-GB" sz="1200" dirty="0" smtClean="0">
                <a:solidFill>
                  <a:srgbClr val="00CCFF"/>
                </a:solidFill>
              </a:rPr>
              <a:t>Current usage position</a:t>
            </a:r>
            <a:endParaRPr lang="en-GB" sz="1200" dirty="0">
              <a:solidFill>
                <a:srgbClr val="00CCFF"/>
              </a:solidFill>
            </a:endParaRPr>
          </a:p>
        </p:txBody>
      </p:sp>
      <p:graphicFrame>
        <p:nvGraphicFramePr>
          <p:cNvPr id="46" name="Chart 45"/>
          <p:cNvGraphicFramePr>
            <a:graphicFrameLocks/>
          </p:cNvGraphicFramePr>
          <p:nvPr>
            <p:extLst>
              <p:ext uri="{D42A27DB-BD31-4B8C-83A1-F6EECF244321}">
                <p14:modId xmlns:p14="http://schemas.microsoft.com/office/powerpoint/2010/main" val="3542317912"/>
              </p:ext>
            </p:extLst>
          </p:nvPr>
        </p:nvGraphicFramePr>
        <p:xfrm>
          <a:off x="908210" y="2447346"/>
          <a:ext cx="5193964" cy="3183707"/>
        </p:xfrm>
        <a:graphic>
          <a:graphicData uri="http://schemas.openxmlformats.org/drawingml/2006/chart">
            <c:chart xmlns:c="http://schemas.openxmlformats.org/drawingml/2006/chart" xmlns:r="http://schemas.openxmlformats.org/officeDocument/2006/relationships" r:id="rId7"/>
          </a:graphicData>
        </a:graphic>
      </p:graphicFrame>
      <p:pic>
        <p:nvPicPr>
          <p:cNvPr id="47" name="Picture 4" descr="http://www.garyteeter.com/images/Www_wikipedia_org_screenshot.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721" y="2398558"/>
            <a:ext cx="409599" cy="4049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39" y="4419161"/>
            <a:ext cx="756495" cy="451694"/>
          </a:xfrm>
          <a:prstGeom prst="rect">
            <a:avLst/>
          </a:prstGeom>
        </p:spPr>
      </p:pic>
      <p:pic>
        <p:nvPicPr>
          <p:cNvPr id="49" name="Picture 6" descr="http://i.i.com.com/cnwk.1d/i/tim/2012/09/17/google_books_logo_1.4x_270x192.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620" y="3130830"/>
            <a:ext cx="901384" cy="6409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nyogalleristny.files.wordpress.com/2012/04/google-art-project.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9625" y="2832110"/>
            <a:ext cx="709844" cy="36858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128189" y="3701927"/>
            <a:ext cx="1540806" cy="253916"/>
          </a:xfrm>
          <a:prstGeom prst="rect">
            <a:avLst/>
          </a:prstGeom>
        </p:spPr>
        <p:txBody>
          <a:bodyPr wrap="none">
            <a:spAutoFit/>
          </a:bodyPr>
          <a:lstStyle/>
          <a:p>
            <a:pPr algn="r"/>
            <a:r>
              <a:rPr lang="nl-BE" sz="1050" dirty="0"/>
              <a:t>www.internetculturale.it</a:t>
            </a:r>
          </a:p>
        </p:txBody>
      </p:sp>
      <p:sp>
        <p:nvSpPr>
          <p:cNvPr id="52" name="Rectangle 51"/>
          <p:cNvSpPr/>
          <p:nvPr/>
        </p:nvSpPr>
        <p:spPr>
          <a:xfrm>
            <a:off x="468025" y="4094735"/>
            <a:ext cx="1200970" cy="253916"/>
          </a:xfrm>
          <a:prstGeom prst="rect">
            <a:avLst/>
          </a:prstGeom>
        </p:spPr>
        <p:txBody>
          <a:bodyPr wrap="none">
            <a:spAutoFit/>
          </a:bodyPr>
          <a:lstStyle/>
          <a:p>
            <a:r>
              <a:rPr lang="nl-BE" sz="1050" dirty="0"/>
              <a:t>www.culturitalia.it</a:t>
            </a:r>
          </a:p>
        </p:txBody>
      </p:sp>
      <p:sp>
        <p:nvSpPr>
          <p:cNvPr id="53" name="Rectangle 52"/>
          <p:cNvSpPr/>
          <p:nvPr/>
        </p:nvSpPr>
        <p:spPr>
          <a:xfrm>
            <a:off x="147425" y="4870855"/>
            <a:ext cx="1521570" cy="253916"/>
          </a:xfrm>
          <a:prstGeom prst="rect">
            <a:avLst/>
          </a:prstGeom>
        </p:spPr>
        <p:txBody>
          <a:bodyPr wrap="none">
            <a:spAutoFit/>
          </a:bodyPr>
          <a:lstStyle/>
          <a:p>
            <a:r>
              <a:rPr lang="nl-BE" sz="1050" dirty="0"/>
              <a:t>www.san.beniculturali.it</a:t>
            </a:r>
          </a:p>
        </p:txBody>
      </p:sp>
      <p:graphicFrame>
        <p:nvGraphicFramePr>
          <p:cNvPr id="54" name="Table 53"/>
          <p:cNvGraphicFramePr>
            <a:graphicFrameLocks noGrp="1"/>
          </p:cNvGraphicFramePr>
          <p:nvPr>
            <p:extLst>
              <p:ext uri="{D42A27DB-BD31-4B8C-83A1-F6EECF244321}">
                <p14:modId xmlns:p14="http://schemas.microsoft.com/office/powerpoint/2010/main" val="734887796"/>
              </p:ext>
            </p:extLst>
          </p:nvPr>
        </p:nvGraphicFramePr>
        <p:xfrm>
          <a:off x="6102174" y="2438815"/>
          <a:ext cx="1413760" cy="2828511"/>
        </p:xfrm>
        <a:graphic>
          <a:graphicData uri="http://schemas.openxmlformats.org/drawingml/2006/table">
            <a:tbl>
              <a:tblPr>
                <a:tableStyleId>{5C22544A-7EE6-4342-B048-85BDC9FD1C3A}</a:tableStyleId>
              </a:tblPr>
              <a:tblGrid>
                <a:gridCol w="706880"/>
                <a:gridCol w="706880"/>
              </a:tblGrid>
              <a:tr h="404073">
                <a:tc>
                  <a:txBody>
                    <a:bodyPr/>
                    <a:lstStyle/>
                    <a:p>
                      <a:pPr algn="ctr" fontAlgn="t"/>
                      <a:r>
                        <a:rPr lang="nl-BE" sz="1000" b="0" i="0" u="none" strike="noStrike" dirty="0">
                          <a:solidFill>
                            <a:srgbClr val="000000"/>
                          </a:solidFill>
                          <a:effectLst/>
                          <a:latin typeface="Arial"/>
                        </a:rPr>
                        <a:t>97%</a:t>
                      </a:r>
                    </a:p>
                  </a:txBody>
                  <a:tcPr marL="9525" marR="9525" marT="9525" marB="0" anchor="ctr">
                    <a:noFill/>
                  </a:tcPr>
                </a:tc>
                <a:tc>
                  <a:txBody>
                    <a:bodyPr/>
                    <a:lstStyle/>
                    <a:p>
                      <a:pPr algn="ctr" fontAlgn="t"/>
                      <a:r>
                        <a:rPr lang="nl-BE" sz="1000" b="0" i="0" u="none" strike="noStrike">
                          <a:solidFill>
                            <a:srgbClr val="000000"/>
                          </a:solidFill>
                          <a:effectLst/>
                          <a:latin typeface="Arial"/>
                        </a:rPr>
                        <a:t>97%</a:t>
                      </a:r>
                    </a:p>
                  </a:txBody>
                  <a:tcPr marL="9525" marR="9525" marT="9525" marB="0" anchor="ctr">
                    <a:noFill/>
                  </a:tcPr>
                </a:tc>
              </a:tr>
              <a:tr h="404073">
                <a:tc>
                  <a:txBody>
                    <a:bodyPr/>
                    <a:lstStyle/>
                    <a:p>
                      <a:pPr algn="ctr" fontAlgn="t"/>
                      <a:r>
                        <a:rPr lang="nl-BE" sz="1000" b="0" i="0" u="none" strike="noStrike">
                          <a:solidFill>
                            <a:srgbClr val="000000"/>
                          </a:solidFill>
                          <a:effectLst/>
                          <a:latin typeface="Arial"/>
                        </a:rPr>
                        <a:t>94%</a:t>
                      </a:r>
                    </a:p>
                  </a:txBody>
                  <a:tcPr marL="9525" marR="9525" marT="9525" marB="0" anchor="ctr">
                    <a:noFill/>
                  </a:tcPr>
                </a:tc>
                <a:tc>
                  <a:txBody>
                    <a:bodyPr/>
                    <a:lstStyle/>
                    <a:p>
                      <a:pPr algn="ctr" fontAlgn="t"/>
                      <a:r>
                        <a:rPr lang="nl-BE" sz="1000" b="0" i="0" u="none" strike="noStrike">
                          <a:solidFill>
                            <a:srgbClr val="000000"/>
                          </a:solidFill>
                          <a:effectLst/>
                          <a:latin typeface="Arial"/>
                        </a:rPr>
                        <a:t>91%</a:t>
                      </a:r>
                    </a:p>
                  </a:txBody>
                  <a:tcPr marL="9525" marR="9525" marT="9525" marB="0" anchor="ctr">
                    <a:noFill/>
                  </a:tcPr>
                </a:tc>
              </a:tr>
              <a:tr h="404073">
                <a:tc>
                  <a:txBody>
                    <a:bodyPr/>
                    <a:lstStyle/>
                    <a:p>
                      <a:pPr algn="ctr" fontAlgn="t"/>
                      <a:r>
                        <a:rPr lang="nl-BE" sz="1000" b="0" i="0" u="none" strike="noStrike">
                          <a:solidFill>
                            <a:srgbClr val="000000"/>
                          </a:solidFill>
                          <a:effectLst/>
                          <a:latin typeface="Arial"/>
                        </a:rPr>
                        <a:t>94%</a:t>
                      </a:r>
                    </a:p>
                  </a:txBody>
                  <a:tcPr marL="9525" marR="9525" marT="9525" marB="0" anchor="ctr">
                    <a:noFill/>
                  </a:tcPr>
                </a:tc>
                <a:tc>
                  <a:txBody>
                    <a:bodyPr/>
                    <a:lstStyle/>
                    <a:p>
                      <a:pPr algn="ctr" fontAlgn="t"/>
                      <a:r>
                        <a:rPr lang="nl-BE" sz="1000" b="0" i="0" u="none" strike="noStrike">
                          <a:solidFill>
                            <a:srgbClr val="000000"/>
                          </a:solidFill>
                          <a:effectLst/>
                          <a:latin typeface="Arial"/>
                        </a:rPr>
                        <a:t>93%</a:t>
                      </a:r>
                    </a:p>
                  </a:txBody>
                  <a:tcPr marL="9525" marR="9525" marT="9525" marB="0" anchor="ctr">
                    <a:noFill/>
                  </a:tcPr>
                </a:tc>
              </a:tr>
              <a:tr h="404073">
                <a:tc>
                  <a:txBody>
                    <a:bodyPr/>
                    <a:lstStyle/>
                    <a:p>
                      <a:pPr algn="ctr" fontAlgn="t"/>
                      <a:r>
                        <a:rPr lang="nl-BE" sz="1000" b="0" i="0" u="none" strike="noStrike">
                          <a:solidFill>
                            <a:srgbClr val="000000"/>
                          </a:solidFill>
                          <a:effectLst/>
                          <a:latin typeface="Arial"/>
                        </a:rPr>
                        <a:t>93%</a:t>
                      </a:r>
                    </a:p>
                  </a:txBody>
                  <a:tcPr marL="9525" marR="9525" marT="9525" marB="0" anchor="ctr">
                    <a:noFill/>
                  </a:tcPr>
                </a:tc>
                <a:tc>
                  <a:txBody>
                    <a:bodyPr/>
                    <a:lstStyle/>
                    <a:p>
                      <a:pPr algn="ctr" fontAlgn="t"/>
                      <a:r>
                        <a:rPr lang="nl-BE" sz="1000" b="0" i="0" u="none" strike="noStrike">
                          <a:solidFill>
                            <a:srgbClr val="000000"/>
                          </a:solidFill>
                          <a:effectLst/>
                          <a:latin typeface="Arial"/>
                        </a:rPr>
                        <a:t>83%</a:t>
                      </a:r>
                    </a:p>
                  </a:txBody>
                  <a:tcPr marL="9525" marR="9525" marT="9525" marB="0" anchor="ctr">
                    <a:noFill/>
                  </a:tcPr>
                </a:tc>
              </a:tr>
              <a:tr h="404073">
                <a:tc>
                  <a:txBody>
                    <a:bodyPr/>
                    <a:lstStyle/>
                    <a:p>
                      <a:pPr algn="ctr" fontAlgn="t"/>
                      <a:r>
                        <a:rPr lang="nl-BE" sz="1000" b="0" i="0" u="none" strike="noStrike">
                          <a:solidFill>
                            <a:srgbClr val="000000"/>
                          </a:solidFill>
                          <a:effectLst/>
                          <a:latin typeface="Arial"/>
                        </a:rPr>
                        <a:t>90%</a:t>
                      </a:r>
                    </a:p>
                  </a:txBody>
                  <a:tcPr marL="9525" marR="9525" marT="9525" marB="0" anchor="ctr">
                    <a:noFill/>
                  </a:tcPr>
                </a:tc>
                <a:tc>
                  <a:txBody>
                    <a:bodyPr/>
                    <a:lstStyle/>
                    <a:p>
                      <a:pPr algn="ctr" fontAlgn="t"/>
                      <a:r>
                        <a:rPr lang="nl-BE" sz="1000" b="0" i="0" u="none" strike="noStrike">
                          <a:solidFill>
                            <a:srgbClr val="000000"/>
                          </a:solidFill>
                          <a:effectLst/>
                          <a:latin typeface="Arial"/>
                        </a:rPr>
                        <a:t>97%</a:t>
                      </a:r>
                    </a:p>
                  </a:txBody>
                  <a:tcPr marL="9525" marR="9525" marT="9525" marB="0" anchor="ctr">
                    <a:noFill/>
                  </a:tcPr>
                </a:tc>
              </a:tr>
              <a:tr h="404073">
                <a:tc>
                  <a:txBody>
                    <a:bodyPr/>
                    <a:lstStyle/>
                    <a:p>
                      <a:pPr algn="ctr" fontAlgn="t"/>
                      <a:r>
                        <a:rPr lang="nl-BE" sz="1000" b="0" i="0" u="none" strike="noStrike">
                          <a:solidFill>
                            <a:srgbClr val="000000"/>
                          </a:solidFill>
                          <a:effectLst/>
                          <a:latin typeface="Arial"/>
                        </a:rPr>
                        <a:t>88%</a:t>
                      </a:r>
                    </a:p>
                  </a:txBody>
                  <a:tcPr marL="9525" marR="9525" marT="9525" marB="0" anchor="ctr">
                    <a:noFill/>
                  </a:tcPr>
                </a:tc>
                <a:tc>
                  <a:txBody>
                    <a:bodyPr/>
                    <a:lstStyle/>
                    <a:p>
                      <a:pPr algn="ctr" fontAlgn="t"/>
                      <a:r>
                        <a:rPr lang="nl-BE" sz="1000" b="0" i="0" u="none" strike="noStrike">
                          <a:solidFill>
                            <a:srgbClr val="000000"/>
                          </a:solidFill>
                          <a:effectLst/>
                          <a:latin typeface="Arial"/>
                        </a:rPr>
                        <a:t>90%</a:t>
                      </a:r>
                    </a:p>
                  </a:txBody>
                  <a:tcPr marL="9525" marR="9525" marT="9525" marB="0" anchor="ctr">
                    <a:noFill/>
                  </a:tcPr>
                </a:tc>
              </a:tr>
              <a:tr h="404073">
                <a:tc>
                  <a:txBody>
                    <a:bodyPr/>
                    <a:lstStyle/>
                    <a:p>
                      <a:pPr algn="ctr" fontAlgn="t"/>
                      <a:r>
                        <a:rPr lang="nl-BE" sz="1000" b="0" i="0" u="none" strike="noStrike" dirty="0">
                          <a:solidFill>
                            <a:srgbClr val="000000"/>
                          </a:solidFill>
                          <a:effectLst/>
                          <a:latin typeface="Arial"/>
                        </a:rPr>
                        <a:t>88%</a:t>
                      </a:r>
                    </a:p>
                  </a:txBody>
                  <a:tcPr marL="9525" marR="9525" marT="9525" marB="0" anchor="ctr">
                    <a:noFill/>
                  </a:tcPr>
                </a:tc>
                <a:tc>
                  <a:txBody>
                    <a:bodyPr/>
                    <a:lstStyle/>
                    <a:p>
                      <a:pPr algn="ctr" fontAlgn="t"/>
                      <a:r>
                        <a:rPr lang="nl-BE" sz="1000" b="0" i="0" u="none" strike="noStrike" dirty="0">
                          <a:solidFill>
                            <a:srgbClr val="000000"/>
                          </a:solidFill>
                          <a:effectLst/>
                          <a:latin typeface="Arial"/>
                        </a:rPr>
                        <a:t>77%</a:t>
                      </a:r>
                    </a:p>
                  </a:txBody>
                  <a:tcPr marL="9525" marR="9525" marT="9525" marB="0" anchor="ctr">
                    <a:noFill/>
                  </a:tcPr>
                </a:tc>
              </a:tr>
            </a:tbl>
          </a:graphicData>
        </a:graphic>
      </p:graphicFrame>
      <p:sp>
        <p:nvSpPr>
          <p:cNvPr id="55" name="TextBox 54"/>
          <p:cNvSpPr txBox="1"/>
          <p:nvPr/>
        </p:nvSpPr>
        <p:spPr>
          <a:xfrm>
            <a:off x="7833553" y="4491119"/>
            <a:ext cx="746617" cy="307777"/>
          </a:xfrm>
          <a:prstGeom prst="rect">
            <a:avLst/>
          </a:prstGeom>
          <a:noFill/>
        </p:spPr>
        <p:txBody>
          <a:bodyPr wrap="square" rtlCol="0">
            <a:spAutoFit/>
          </a:bodyPr>
          <a:lstStyle/>
          <a:p>
            <a:pPr algn="ctr"/>
            <a:r>
              <a:rPr lang="en-GB" sz="1400" dirty="0">
                <a:solidFill>
                  <a:srgbClr val="00CCFF"/>
                </a:solidFill>
              </a:rPr>
              <a:t>5</a:t>
            </a:r>
            <a:r>
              <a:rPr lang="en-GB" sz="1400" dirty="0" smtClean="0">
                <a:solidFill>
                  <a:srgbClr val="00CCFF"/>
                </a:solidFill>
              </a:rPr>
              <a:t>th</a:t>
            </a:r>
            <a:endParaRPr lang="en-GB" sz="1400" dirty="0">
              <a:solidFill>
                <a:srgbClr val="00CCFF"/>
              </a:solidFill>
            </a:endParaRPr>
          </a:p>
        </p:txBody>
      </p:sp>
      <p:sp>
        <p:nvSpPr>
          <p:cNvPr id="56" name="TextBox 55"/>
          <p:cNvSpPr txBox="1"/>
          <p:nvPr/>
        </p:nvSpPr>
        <p:spPr>
          <a:xfrm>
            <a:off x="7833553" y="2868974"/>
            <a:ext cx="746617" cy="307777"/>
          </a:xfrm>
          <a:prstGeom prst="rect">
            <a:avLst/>
          </a:prstGeom>
          <a:noFill/>
        </p:spPr>
        <p:txBody>
          <a:bodyPr wrap="square" rtlCol="0">
            <a:spAutoFit/>
          </a:bodyPr>
          <a:lstStyle/>
          <a:p>
            <a:pPr algn="ctr"/>
            <a:r>
              <a:rPr lang="en-GB" sz="1400" dirty="0" smtClean="0">
                <a:solidFill>
                  <a:srgbClr val="00CCFF"/>
                </a:solidFill>
              </a:rPr>
              <a:t>6th</a:t>
            </a:r>
            <a:endParaRPr lang="en-GB" sz="1400" dirty="0">
              <a:solidFill>
                <a:srgbClr val="00CCFF"/>
              </a:solidFill>
            </a:endParaRPr>
          </a:p>
        </p:txBody>
      </p:sp>
      <p:sp>
        <p:nvSpPr>
          <p:cNvPr id="57" name="TextBox 56"/>
          <p:cNvSpPr txBox="1"/>
          <p:nvPr/>
        </p:nvSpPr>
        <p:spPr>
          <a:xfrm>
            <a:off x="7833553" y="4902399"/>
            <a:ext cx="746617" cy="307777"/>
          </a:xfrm>
          <a:prstGeom prst="rect">
            <a:avLst/>
          </a:prstGeom>
          <a:noFill/>
        </p:spPr>
        <p:txBody>
          <a:bodyPr wrap="square" rtlCol="0">
            <a:spAutoFit/>
          </a:bodyPr>
          <a:lstStyle/>
          <a:p>
            <a:pPr algn="ctr"/>
            <a:r>
              <a:rPr lang="en-GB" sz="1400" dirty="0" smtClean="0">
                <a:solidFill>
                  <a:srgbClr val="00CCFF"/>
                </a:solidFill>
              </a:rPr>
              <a:t>7th</a:t>
            </a:r>
            <a:endParaRPr lang="en-GB" sz="1400" dirty="0">
              <a:solidFill>
                <a:srgbClr val="00CCFF"/>
              </a:solidFill>
            </a:endParaRPr>
          </a:p>
        </p:txBody>
      </p:sp>
    </p:spTree>
    <p:extLst>
      <p:ext uri="{BB962C8B-B14F-4D97-AF65-F5344CB8AC3E}">
        <p14:creationId xmlns:p14="http://schemas.microsoft.com/office/powerpoint/2010/main" val="848398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endParaRPr lang="nl-BE"/>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8" name="Title 1"/>
          <p:cNvSpPr>
            <a:spLocks noGrp="1"/>
          </p:cNvSpPr>
          <p:nvPr>
            <p:ph type="title"/>
          </p:nvPr>
        </p:nvSpPr>
        <p:spPr>
          <a:xfrm>
            <a:off x="457201" y="304800"/>
            <a:ext cx="5657850" cy="945349"/>
          </a:xfrm>
        </p:spPr>
        <p:txBody>
          <a:bodyPr/>
          <a:lstStyle/>
          <a:p>
            <a:r>
              <a:rPr lang="en-GB" sz="2000" dirty="0" smtClean="0"/>
              <a:t>Likelihood of using again is low amongst the general population (due to low awareness)</a:t>
            </a:r>
            <a:endParaRPr lang="en-GB" sz="2000" dirty="0"/>
          </a:p>
        </p:txBody>
      </p:sp>
      <p:sp>
        <p:nvSpPr>
          <p:cNvPr id="10" name="Rectangle 9"/>
          <p:cNvSpPr/>
          <p:nvPr/>
        </p:nvSpPr>
        <p:spPr>
          <a:xfrm rot="548545">
            <a:off x="7272036" y="1158449"/>
            <a:ext cx="166248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5" name="Rectangle 14"/>
          <p:cNvSpPr/>
          <p:nvPr/>
        </p:nvSpPr>
        <p:spPr>
          <a:xfrm rot="775276">
            <a:off x="6537105" y="720926"/>
            <a:ext cx="2333678"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TextBox 15"/>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TOTAL</a:t>
            </a:r>
            <a:endParaRPr lang="nl-BE" b="1" dirty="0">
              <a:solidFill>
                <a:schemeClr val="bg1"/>
              </a:solidFill>
              <a:latin typeface="Arial Black" pitchFamily="34" charset="0"/>
              <a:cs typeface="Arial" pitchFamily="34" charset="0"/>
            </a:endParaRPr>
          </a:p>
        </p:txBody>
      </p:sp>
      <p:sp>
        <p:nvSpPr>
          <p:cNvPr id="17" name="TextBox 16"/>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 USAGE</a:t>
            </a:r>
            <a:endParaRPr lang="nl-BE" b="1" dirty="0">
              <a:solidFill>
                <a:schemeClr val="bg1"/>
              </a:solidFill>
              <a:latin typeface="Arial Black" pitchFamily="34" charset="0"/>
              <a:cs typeface="Arial" pitchFamily="34" charset="0"/>
            </a:endParaRPr>
          </a:p>
        </p:txBody>
      </p:sp>
      <p:sp>
        <p:nvSpPr>
          <p:cNvPr id="11" name="Rectangle 10"/>
          <p:cNvSpPr/>
          <p:nvPr/>
        </p:nvSpPr>
        <p:spPr>
          <a:xfrm>
            <a:off x="171448" y="5752237"/>
            <a:ext cx="8296277" cy="338554"/>
          </a:xfrm>
          <a:prstGeom prst="rect">
            <a:avLst/>
          </a:prstGeom>
        </p:spPr>
        <p:txBody>
          <a:bodyPr wrap="square">
            <a:spAutoFit/>
          </a:bodyPr>
          <a:lstStyle/>
          <a:p>
            <a:r>
              <a:rPr lang="en-GB" sz="800" dirty="0">
                <a:latin typeface="Arial" pitchFamily="34" charset="0"/>
                <a:cs typeface="Arial" pitchFamily="34" charset="0"/>
              </a:rPr>
              <a:t>Q10. And how likely are you to visit each of these sites in the next six months?  Please indicate for each site</a:t>
            </a:r>
          </a:p>
          <a:p>
            <a:r>
              <a:rPr lang="en-GB" sz="800" dirty="0" smtClean="0">
                <a:latin typeface="Arial" pitchFamily="34" charset="0"/>
                <a:cs typeface="Arial" pitchFamily="34" charset="0"/>
              </a:rPr>
              <a:t>Base: Italy all, n=510</a:t>
            </a:r>
          </a:p>
        </p:txBody>
      </p:sp>
      <p:sp>
        <p:nvSpPr>
          <p:cNvPr id="13" name="Rounded Rectangle 12"/>
          <p:cNvSpPr/>
          <p:nvPr/>
        </p:nvSpPr>
        <p:spPr>
          <a:xfrm>
            <a:off x="2571751" y="1571190"/>
            <a:ext cx="4143374" cy="514785"/>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sz="2160" b="1" i="0" u="none" strike="noStrike" kern="1200" baseline="0">
                <a:solidFill>
                  <a:prstClr val="black"/>
                </a:solidFill>
                <a:latin typeface="+mn-lt"/>
                <a:ea typeface="+mn-ea"/>
                <a:cs typeface="+mn-cs"/>
              </a:defRPr>
            </a:pPr>
            <a:r>
              <a:rPr lang="en-US" sz="1600" dirty="0" smtClean="0"/>
              <a:t>Very likely to use again in the next 6 months</a:t>
            </a:r>
          </a:p>
          <a:p>
            <a:pPr algn="ctr">
              <a:defRPr sz="2160" b="1" i="0" u="none" strike="noStrike" kern="1200" baseline="0">
                <a:solidFill>
                  <a:prstClr val="black"/>
                </a:solidFill>
                <a:latin typeface="+mn-lt"/>
                <a:ea typeface="+mn-ea"/>
                <a:cs typeface="+mn-cs"/>
              </a:defRPr>
            </a:pPr>
            <a:r>
              <a:rPr lang="en-US" sz="1600" dirty="0"/>
              <a:t>All respondents in </a:t>
            </a:r>
            <a:r>
              <a:rPr lang="en-US" sz="1600" dirty="0" smtClean="0"/>
              <a:t>Italy</a:t>
            </a:r>
            <a:endParaRPr lang="en-US" sz="1600" dirty="0"/>
          </a:p>
        </p:txBody>
      </p:sp>
      <p:graphicFrame>
        <p:nvGraphicFramePr>
          <p:cNvPr id="14" name="Chart 13"/>
          <p:cNvGraphicFramePr>
            <a:graphicFrameLocks/>
          </p:cNvGraphicFramePr>
          <p:nvPr>
            <p:extLst>
              <p:ext uri="{D42A27DB-BD31-4B8C-83A1-F6EECF244321}">
                <p14:modId xmlns:p14="http://schemas.microsoft.com/office/powerpoint/2010/main" val="1748282474"/>
              </p:ext>
            </p:extLst>
          </p:nvPr>
        </p:nvGraphicFramePr>
        <p:xfrm>
          <a:off x="788794" y="2085975"/>
          <a:ext cx="7865162" cy="35814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098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5343525" cy="945349"/>
          </a:xfrm>
        </p:spPr>
        <p:txBody>
          <a:bodyPr/>
          <a:lstStyle/>
          <a:p>
            <a:r>
              <a:rPr lang="en-GB" sz="2800" smtClean="0"/>
              <a:t>Health check W2 v W1</a:t>
            </a:r>
            <a:endParaRPr lang="nl-BE" sz="28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10" name="Text Placeholder 3"/>
          <p:cNvSpPr txBox="1">
            <a:spLocks/>
          </p:cNvSpPr>
          <p:nvPr/>
        </p:nvSpPr>
        <p:spPr>
          <a:xfrm rot="775276">
            <a:off x="7152653" y="1250304"/>
            <a:ext cx="1946079" cy="403225"/>
          </a:xfrm>
          <a:prstGeom prst="rect">
            <a:avLst/>
          </a:prstGeom>
          <a:noFill/>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2" name="TextBox 11"/>
          <p:cNvSpPr txBox="1"/>
          <p:nvPr/>
        </p:nvSpPr>
        <p:spPr>
          <a:xfrm rot="775276">
            <a:off x="6886283" y="764252"/>
            <a:ext cx="1989328" cy="369332"/>
          </a:xfrm>
          <a:prstGeom prst="rect">
            <a:avLst/>
          </a:prstGeom>
          <a:solidFill>
            <a:srgbClr val="00CCFF"/>
          </a:solidFill>
        </p:spPr>
        <p:txBody>
          <a:bodyPr wrap="square" rtlCol="0">
            <a:spAutoFit/>
          </a:bodyPr>
          <a:lstStyle/>
          <a:p>
            <a:pPr algn="r"/>
            <a:r>
              <a:rPr lang="nl-BE" b="1" dirty="0" smtClean="0">
                <a:solidFill>
                  <a:schemeClr val="bg1"/>
                </a:solidFill>
                <a:latin typeface="Arial Black" pitchFamily="34" charset="0"/>
                <a:cs typeface="Arial" pitchFamily="34" charset="0"/>
              </a:rPr>
              <a:t>Health Check</a:t>
            </a:r>
            <a:endParaRPr lang="nl-BE" b="1" dirty="0">
              <a:solidFill>
                <a:schemeClr val="bg1"/>
              </a:solidFill>
              <a:latin typeface="Arial Black" pitchFamily="34" charset="0"/>
              <a:cs typeface="Arial" pitchFamily="34" charset="0"/>
            </a:endParaRPr>
          </a:p>
        </p:txBody>
      </p:sp>
      <p:sp>
        <p:nvSpPr>
          <p:cNvPr id="13" name="Rectangle 12"/>
          <p:cNvSpPr/>
          <p:nvPr/>
        </p:nvSpPr>
        <p:spPr>
          <a:xfrm rot="548545">
            <a:off x="7126667" y="1186004"/>
            <a:ext cx="1805540"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4" name="TextBox 13"/>
          <p:cNvSpPr txBox="1"/>
          <p:nvPr/>
        </p:nvSpPr>
        <p:spPr>
          <a:xfrm rot="548545">
            <a:off x="7110336" y="1217955"/>
            <a:ext cx="1838205" cy="369332"/>
          </a:xfrm>
          <a:prstGeom prst="rect">
            <a:avLst/>
          </a:prstGeom>
          <a:noFill/>
          <a:ln>
            <a:noFill/>
          </a:ln>
        </p:spPr>
        <p:txBody>
          <a:bodyPr wrap="square" rtlCol="0">
            <a:spAutoFit/>
          </a:bodyPr>
          <a:lstStyle/>
          <a:p>
            <a:pPr algn="r"/>
            <a:r>
              <a:rPr lang="nl-BE" b="1" dirty="0" smtClean="0">
                <a:solidFill>
                  <a:schemeClr val="bg1"/>
                </a:solidFill>
                <a:latin typeface="Arial Black" pitchFamily="34" charset="0"/>
                <a:cs typeface="Arial" pitchFamily="34" charset="0"/>
              </a:rPr>
              <a:t>TOTAL</a:t>
            </a:r>
            <a:endParaRPr lang="nl-BE" b="1" dirty="0">
              <a:solidFill>
                <a:schemeClr val="bg1"/>
              </a:solidFill>
              <a:latin typeface="Arial Black" pitchFamily="34" charset="0"/>
              <a:cs typeface="Arial" pitchFamily="34" charset="0"/>
            </a:endParaRPr>
          </a:p>
        </p:txBody>
      </p:sp>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22" name="Content Placeholder 4"/>
          <p:cNvGraphicFramePr>
            <a:graphicFrameLocks noGrp="1"/>
          </p:cNvGraphicFramePr>
          <p:nvPr>
            <p:ph idx="1"/>
            <p:extLst>
              <p:ext uri="{D42A27DB-BD31-4B8C-83A1-F6EECF244321}">
                <p14:modId xmlns:p14="http://schemas.microsoft.com/office/powerpoint/2010/main" val="2695481318"/>
              </p:ext>
            </p:extLst>
          </p:nvPr>
        </p:nvGraphicFramePr>
        <p:xfrm>
          <a:off x="295275" y="1573684"/>
          <a:ext cx="4314825" cy="3992880"/>
        </p:xfrm>
        <a:graphic>
          <a:graphicData uri="http://schemas.openxmlformats.org/drawingml/2006/table">
            <a:tbl>
              <a:tblPr firstRow="1" bandRow="1">
                <a:tableStyleId>{93296810-A885-4BE3-A3E7-6D5BEEA58F35}</a:tableStyleId>
              </a:tblPr>
              <a:tblGrid>
                <a:gridCol w="1927126"/>
                <a:gridCol w="1054327"/>
                <a:gridCol w="1333372"/>
              </a:tblGrid>
              <a:tr h="309407">
                <a:tc>
                  <a:txBody>
                    <a:bodyPr/>
                    <a:lstStyle/>
                    <a:p>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Italy W2</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Italy W1</a:t>
                      </a:r>
                      <a:endParaRPr lang="nl-BE" sz="1600" dirty="0">
                        <a:latin typeface="Arial" pitchFamily="34" charset="0"/>
                        <a:cs typeface="Arial" pitchFamily="34" charset="0"/>
                      </a:endParaRPr>
                    </a:p>
                  </a:txBody>
                  <a:tcPr/>
                </a:tc>
              </a:tr>
              <a:tr h="303848">
                <a:tc>
                  <a:txBody>
                    <a:bodyPr/>
                    <a:lstStyle/>
                    <a:p>
                      <a:pPr marL="0" indent="0">
                        <a:buNone/>
                      </a:pPr>
                      <a:r>
                        <a:rPr lang="en-GB" sz="1200" dirty="0" smtClean="0">
                          <a:latin typeface="Arial" pitchFamily="34" charset="0"/>
                          <a:cs typeface="Arial" pitchFamily="34" charset="0"/>
                        </a:rPr>
                        <a:t>a) Awareness</a:t>
                      </a:r>
                      <a:endParaRPr lang="nl-BE" sz="12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10%</a:t>
                      </a:r>
                      <a:endParaRPr lang="nl-BE" sz="14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12%</a:t>
                      </a:r>
                      <a:endParaRPr lang="nl-BE" sz="1400" dirty="0">
                        <a:latin typeface="Arial" pitchFamily="34" charset="0"/>
                        <a:cs typeface="Arial" pitchFamily="34" charset="0"/>
                      </a:endParaRPr>
                    </a:p>
                  </a:txBody>
                  <a:tcPr/>
                </a:tc>
              </a:tr>
              <a:tr h="303848">
                <a:tc>
                  <a:txBody>
                    <a:bodyPr/>
                    <a:lstStyle/>
                    <a:p>
                      <a:r>
                        <a:rPr lang="en-GB" sz="1200" dirty="0" smtClean="0">
                          <a:latin typeface="Arial" pitchFamily="34" charset="0"/>
                          <a:cs typeface="Arial" pitchFamily="34" charset="0"/>
                        </a:rPr>
                        <a:t>b) Visited (last</a:t>
                      </a:r>
                      <a:r>
                        <a:rPr lang="en-GB" sz="1200" baseline="0" dirty="0" smtClean="0">
                          <a:latin typeface="Arial" pitchFamily="34" charset="0"/>
                          <a:cs typeface="Arial" pitchFamily="34" charset="0"/>
                        </a:rPr>
                        <a:t> 4 weeks)</a:t>
                      </a:r>
                      <a:endParaRPr lang="nl-BE" sz="12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7.5%</a:t>
                      </a:r>
                      <a:endParaRPr lang="nl-BE" sz="14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10.4%</a:t>
                      </a:r>
                      <a:endParaRPr lang="nl-BE" sz="1400" dirty="0">
                        <a:latin typeface="Arial" pitchFamily="34" charset="0"/>
                        <a:cs typeface="Arial" pitchFamily="34" charset="0"/>
                      </a:endParaRPr>
                    </a:p>
                  </a:txBody>
                  <a:tcPr/>
                </a:tc>
              </a:tr>
              <a:tr h="303848">
                <a:tc>
                  <a:txBody>
                    <a:bodyPr/>
                    <a:lstStyle/>
                    <a:p>
                      <a:pPr algn="r"/>
                      <a:r>
                        <a:rPr lang="en-GB" sz="1200" b="1" i="1" dirty="0" smtClean="0">
                          <a:latin typeface="Arial" pitchFamily="34" charset="0"/>
                          <a:cs typeface="Arial" pitchFamily="34" charset="0"/>
                        </a:rPr>
                        <a:t>Conversion (b/a)</a:t>
                      </a:r>
                      <a:endParaRPr lang="nl-BE" sz="12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75</a:t>
                      </a:r>
                      <a:endParaRPr lang="nl-BE" sz="14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87</a:t>
                      </a:r>
                      <a:endParaRPr lang="nl-BE" sz="1400" b="1" i="1" dirty="0">
                        <a:latin typeface="Arial" pitchFamily="34" charset="0"/>
                        <a:cs typeface="Arial" pitchFamily="34" charset="0"/>
                      </a:endParaRPr>
                    </a:p>
                  </a:txBody>
                  <a:tcPr/>
                </a:tc>
              </a:tr>
              <a:tr h="303848">
                <a:tc>
                  <a:txBody>
                    <a:bodyPr/>
                    <a:lstStyle/>
                    <a:p>
                      <a:r>
                        <a:rPr lang="en-GB" sz="1200" dirty="0" smtClean="0">
                          <a:latin typeface="Arial" pitchFamily="34" charset="0"/>
                          <a:cs typeface="Arial" pitchFamily="34" charset="0"/>
                        </a:rPr>
                        <a:t>c) Visited</a:t>
                      </a:r>
                      <a:r>
                        <a:rPr lang="en-GB" sz="1200" baseline="0" dirty="0" smtClean="0">
                          <a:latin typeface="Arial" pitchFamily="34" charset="0"/>
                          <a:cs typeface="Arial" pitchFamily="34" charset="0"/>
                        </a:rPr>
                        <a:t> last 6 months</a:t>
                      </a:r>
                      <a:endParaRPr lang="nl-BE" sz="12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9.0%</a:t>
                      </a:r>
                      <a:endParaRPr lang="nl-BE" sz="14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11.8%</a:t>
                      </a:r>
                      <a:endParaRPr lang="nl-BE" sz="1400" dirty="0">
                        <a:latin typeface="Arial" pitchFamily="34" charset="0"/>
                        <a:cs typeface="Arial" pitchFamily="34" charset="0"/>
                      </a:endParaRPr>
                    </a:p>
                  </a:txBody>
                  <a:tcPr/>
                </a:tc>
              </a:tr>
              <a:tr h="303848">
                <a:tc>
                  <a:txBody>
                    <a:bodyPr/>
                    <a:lstStyle/>
                    <a:p>
                      <a:pPr algn="r"/>
                      <a:r>
                        <a:rPr lang="en-GB" sz="1200" b="1" i="1" dirty="0" smtClean="0">
                          <a:latin typeface="Arial" pitchFamily="34" charset="0"/>
                          <a:cs typeface="Arial" pitchFamily="34" charset="0"/>
                        </a:rPr>
                        <a:t>Conversion (c/a)</a:t>
                      </a:r>
                      <a:endParaRPr lang="nl-BE" sz="12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90</a:t>
                      </a:r>
                      <a:endParaRPr lang="nl-BE" sz="14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98</a:t>
                      </a:r>
                      <a:endParaRPr lang="nl-BE" sz="1400" b="1" i="1" dirty="0">
                        <a:latin typeface="Arial" pitchFamily="34" charset="0"/>
                        <a:cs typeface="Arial" pitchFamily="34" charset="0"/>
                      </a:endParaRPr>
                    </a:p>
                  </a:txBody>
                  <a:tcPr/>
                </a:tc>
              </a:tr>
              <a:tr h="303848">
                <a:tc>
                  <a:txBody>
                    <a:bodyPr/>
                    <a:lstStyle/>
                    <a:p>
                      <a:r>
                        <a:rPr lang="en-GB" sz="1200" dirty="0" smtClean="0">
                          <a:latin typeface="Arial" pitchFamily="34" charset="0"/>
                          <a:cs typeface="Arial" pitchFamily="34" charset="0"/>
                        </a:rPr>
                        <a:t>d) Likely to visit again (ever)</a:t>
                      </a:r>
                      <a:endParaRPr lang="nl-BE" sz="12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8.8%</a:t>
                      </a:r>
                      <a:endParaRPr lang="nl-BE" sz="14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10.7%</a:t>
                      </a:r>
                      <a:endParaRPr lang="nl-BE" sz="1400" dirty="0">
                        <a:latin typeface="Arial" pitchFamily="34" charset="0"/>
                        <a:cs typeface="Arial" pitchFamily="34" charset="0"/>
                      </a:endParaRPr>
                    </a:p>
                  </a:txBody>
                  <a:tcPr/>
                </a:tc>
              </a:tr>
              <a:tr h="303848">
                <a:tc>
                  <a:txBody>
                    <a:bodyPr/>
                    <a:lstStyle/>
                    <a:p>
                      <a:pPr algn="r"/>
                      <a:r>
                        <a:rPr lang="en-GB" sz="1200" b="1" i="1" dirty="0" smtClean="0">
                          <a:latin typeface="Arial" pitchFamily="34" charset="0"/>
                          <a:cs typeface="Arial" pitchFamily="34" charset="0"/>
                        </a:rPr>
                        <a:t>Conversion (d/a)</a:t>
                      </a:r>
                      <a:endParaRPr lang="nl-BE" sz="12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88</a:t>
                      </a:r>
                      <a:endParaRPr lang="nl-BE" sz="14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89</a:t>
                      </a:r>
                      <a:endParaRPr lang="nl-BE" sz="1400" b="1" i="1" dirty="0">
                        <a:latin typeface="Arial" pitchFamily="34" charset="0"/>
                        <a:cs typeface="Arial" pitchFamily="34" charset="0"/>
                      </a:endParaRPr>
                    </a:p>
                  </a:txBody>
                  <a:tcPr/>
                </a:tc>
              </a:tr>
              <a:tr h="303848">
                <a:tc>
                  <a:txBody>
                    <a:bodyPr/>
                    <a:lstStyle/>
                    <a:p>
                      <a:r>
                        <a:rPr lang="en-GB" sz="1200" dirty="0" smtClean="0">
                          <a:latin typeface="Arial" pitchFamily="34" charset="0"/>
                          <a:cs typeface="Arial" pitchFamily="34" charset="0"/>
                        </a:rPr>
                        <a:t>e) Very Likely to visit again</a:t>
                      </a:r>
                      <a:endParaRPr lang="nl-BE" sz="12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6.5%</a:t>
                      </a:r>
                      <a:endParaRPr lang="nl-BE" sz="14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7.4%</a:t>
                      </a:r>
                      <a:endParaRPr lang="nl-BE" sz="1400" dirty="0">
                        <a:latin typeface="Arial" pitchFamily="34" charset="0"/>
                        <a:cs typeface="Arial" pitchFamily="34" charset="0"/>
                      </a:endParaRPr>
                    </a:p>
                  </a:txBody>
                  <a:tcPr/>
                </a:tc>
              </a:tr>
              <a:tr h="303848">
                <a:tc>
                  <a:txBody>
                    <a:bodyPr/>
                    <a:lstStyle/>
                    <a:p>
                      <a:pPr algn="r"/>
                      <a:r>
                        <a:rPr lang="en-GB" sz="1200" b="1" i="1" dirty="0" smtClean="0">
                          <a:latin typeface="Arial" pitchFamily="34" charset="0"/>
                          <a:cs typeface="Arial" pitchFamily="34" charset="0"/>
                        </a:rPr>
                        <a:t>Conversion (e/a)</a:t>
                      </a:r>
                      <a:endParaRPr lang="nl-BE" sz="12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65</a:t>
                      </a:r>
                      <a:endParaRPr lang="nl-BE" sz="14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62</a:t>
                      </a:r>
                      <a:endParaRPr lang="nl-BE" sz="1400" b="1" i="1" dirty="0">
                        <a:latin typeface="Arial" pitchFamily="34" charset="0"/>
                        <a:cs typeface="Arial" pitchFamily="34" charset="0"/>
                      </a:endParaRPr>
                    </a:p>
                  </a:txBody>
                  <a:tcPr/>
                </a:tc>
              </a:tr>
              <a:tr h="303848">
                <a:tc>
                  <a:txBody>
                    <a:bodyPr/>
                    <a:lstStyle/>
                    <a:p>
                      <a:r>
                        <a:rPr lang="en-GB" sz="1200" dirty="0" smtClean="0">
                          <a:latin typeface="Arial" pitchFamily="34" charset="0"/>
                          <a:cs typeface="Arial" pitchFamily="34" charset="0"/>
                        </a:rPr>
                        <a:t>f) Recommend </a:t>
                      </a:r>
                      <a:endParaRPr lang="nl-BE" sz="12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8.6%</a:t>
                      </a:r>
                      <a:endParaRPr lang="nl-BE" sz="1400" dirty="0">
                        <a:latin typeface="Arial" pitchFamily="34" charset="0"/>
                        <a:cs typeface="Arial" pitchFamily="34" charset="0"/>
                      </a:endParaRPr>
                    </a:p>
                  </a:txBody>
                  <a:tcPr/>
                </a:tc>
                <a:tc>
                  <a:txBody>
                    <a:bodyPr/>
                    <a:lstStyle/>
                    <a:p>
                      <a:r>
                        <a:rPr lang="en-GB" sz="1400" dirty="0" smtClean="0">
                          <a:latin typeface="Arial" pitchFamily="34" charset="0"/>
                          <a:cs typeface="Arial" pitchFamily="34" charset="0"/>
                        </a:rPr>
                        <a:t>8.5%</a:t>
                      </a:r>
                      <a:endParaRPr lang="nl-BE" sz="1400" dirty="0">
                        <a:latin typeface="Arial" pitchFamily="34" charset="0"/>
                        <a:cs typeface="Arial" pitchFamily="34" charset="0"/>
                      </a:endParaRPr>
                    </a:p>
                  </a:txBody>
                  <a:tcPr/>
                </a:tc>
              </a:tr>
              <a:tr h="303848">
                <a:tc>
                  <a:txBody>
                    <a:bodyPr/>
                    <a:lstStyle/>
                    <a:p>
                      <a:pPr algn="r"/>
                      <a:r>
                        <a:rPr lang="en-GB" sz="1200" b="1" i="1" dirty="0" smtClean="0">
                          <a:latin typeface="Arial" pitchFamily="34" charset="0"/>
                          <a:cs typeface="Arial" pitchFamily="34" charset="0"/>
                        </a:rPr>
                        <a:t>Conversion (f/a)</a:t>
                      </a:r>
                      <a:endParaRPr lang="nl-BE" sz="12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86</a:t>
                      </a:r>
                      <a:endParaRPr lang="nl-BE" sz="1400" b="1" i="1" dirty="0">
                        <a:latin typeface="Arial" pitchFamily="34" charset="0"/>
                        <a:cs typeface="Arial" pitchFamily="34" charset="0"/>
                      </a:endParaRPr>
                    </a:p>
                  </a:txBody>
                  <a:tcPr/>
                </a:tc>
                <a:tc>
                  <a:txBody>
                    <a:bodyPr/>
                    <a:lstStyle/>
                    <a:p>
                      <a:pPr algn="r"/>
                      <a:r>
                        <a:rPr lang="en-GB" sz="1400" b="1" i="1" dirty="0" smtClean="0">
                          <a:latin typeface="Arial" pitchFamily="34" charset="0"/>
                          <a:cs typeface="Arial" pitchFamily="34" charset="0"/>
                        </a:rPr>
                        <a:t>71</a:t>
                      </a:r>
                      <a:endParaRPr lang="nl-BE" sz="1400" b="1" i="1" dirty="0">
                        <a:latin typeface="Arial" pitchFamily="34" charset="0"/>
                        <a:cs typeface="Arial" pitchFamily="34" charset="0"/>
                      </a:endParaRPr>
                    </a:p>
                  </a:txBody>
                  <a:tcPr/>
                </a:tc>
              </a:tr>
            </a:tbl>
          </a:graphicData>
        </a:graphic>
      </p:graphicFrame>
      <p:sp>
        <p:nvSpPr>
          <p:cNvPr id="11" name="Rectangle 7"/>
          <p:cNvSpPr/>
          <p:nvPr/>
        </p:nvSpPr>
        <p:spPr>
          <a:xfrm>
            <a:off x="4809624" y="1866008"/>
            <a:ext cx="3950286" cy="4010917"/>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b="1" dirty="0" smtClean="0">
                <a:solidFill>
                  <a:prstClr val="white"/>
                </a:solidFill>
                <a:latin typeface="Arial"/>
                <a:cs typeface="Arial" pitchFamily="34" charset="0"/>
              </a:rPr>
              <a:t>Good conversion from awareness to visits, but drop off in comparison with W1</a:t>
            </a:r>
          </a:p>
          <a:p>
            <a:pPr fontAlgn="auto">
              <a:spcBef>
                <a:spcPts val="0"/>
              </a:spcBef>
              <a:spcAft>
                <a:spcPts val="0"/>
              </a:spcAft>
            </a:pPr>
            <a:endParaRPr lang="en-GB" b="1" dirty="0">
              <a:solidFill>
                <a:prstClr val="white"/>
              </a:solidFill>
              <a:latin typeface="Arial"/>
              <a:cs typeface="Arial" pitchFamily="34" charset="0"/>
            </a:endParaRPr>
          </a:p>
          <a:p>
            <a:pPr fontAlgn="auto">
              <a:spcBef>
                <a:spcPts val="0"/>
              </a:spcBef>
              <a:spcAft>
                <a:spcPts val="0"/>
              </a:spcAft>
            </a:pPr>
            <a:r>
              <a:rPr lang="en-GB" b="1" dirty="0" smtClean="0">
                <a:solidFill>
                  <a:prstClr val="white"/>
                </a:solidFill>
                <a:latin typeface="Arial"/>
                <a:cs typeface="Arial" pitchFamily="34" charset="0"/>
              </a:rPr>
              <a:t>Drop off in very likely to visit again (attention to usability)</a:t>
            </a:r>
          </a:p>
          <a:p>
            <a:pPr fontAlgn="auto">
              <a:spcBef>
                <a:spcPts val="0"/>
              </a:spcBef>
              <a:spcAft>
                <a:spcPts val="0"/>
              </a:spcAft>
            </a:pPr>
            <a:endParaRPr lang="en-GB" b="1" dirty="0">
              <a:solidFill>
                <a:prstClr val="white"/>
              </a:solidFill>
              <a:latin typeface="Arial"/>
              <a:cs typeface="Arial" pitchFamily="34" charset="0"/>
            </a:endParaRPr>
          </a:p>
          <a:p>
            <a:pPr fontAlgn="auto">
              <a:spcBef>
                <a:spcPts val="0"/>
              </a:spcBef>
              <a:spcAft>
                <a:spcPts val="0"/>
              </a:spcAft>
            </a:pPr>
            <a:r>
              <a:rPr lang="en-GB" b="1" dirty="0" smtClean="0">
                <a:solidFill>
                  <a:prstClr val="white"/>
                </a:solidFill>
                <a:latin typeface="Arial"/>
                <a:cs typeface="Arial" pitchFamily="34" charset="0"/>
              </a:rPr>
              <a:t>High levels of future recommendation – how to leverage the recommendations</a:t>
            </a:r>
            <a:endParaRPr lang="en-GB" b="1" dirty="0">
              <a:solidFill>
                <a:prstClr val="white"/>
              </a:solidFill>
              <a:latin typeface="Arial"/>
              <a:cs typeface="Arial" pitchFamily="34" charset="0"/>
            </a:endParaRPr>
          </a:p>
        </p:txBody>
      </p:sp>
    </p:spTree>
    <p:extLst>
      <p:ext uri="{BB962C8B-B14F-4D97-AF65-F5344CB8AC3E}">
        <p14:creationId xmlns:p14="http://schemas.microsoft.com/office/powerpoint/2010/main" val="4063999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gh-Res Stock Photography: Woman jumping on beach at sunset ho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89908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528457" y="232231"/>
            <a:ext cx="4383314" cy="3327515"/>
          </a:xfrm>
          <a:prstGeom prst="roundRect">
            <a:avLst>
              <a:gd name="adj" fmla="val 5635"/>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rgbClr val="FFFFFF"/>
              </a:solidFill>
            </a:endParaRPr>
          </a:p>
        </p:txBody>
      </p:sp>
      <p:pic>
        <p:nvPicPr>
          <p:cNvPr id="6" name="Picture 5" descr="shado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41371" y="885928"/>
            <a:ext cx="3846285" cy="379588"/>
          </a:xfrm>
          <a:prstGeom prst="rect">
            <a:avLst/>
          </a:prstGeom>
        </p:spPr>
      </p:pic>
      <p:sp>
        <p:nvSpPr>
          <p:cNvPr id="7" name="TextBox 6"/>
          <p:cNvSpPr txBox="1"/>
          <p:nvPr/>
        </p:nvSpPr>
        <p:spPr>
          <a:xfrm>
            <a:off x="4611914" y="1306823"/>
            <a:ext cx="3962400" cy="1975926"/>
          </a:xfrm>
          <a:prstGeom prst="rect">
            <a:avLst/>
          </a:prstGeom>
          <a:noFill/>
        </p:spPr>
        <p:txBody>
          <a:bodyPr wrap="square" rtlCol="0">
            <a:spAutoFit/>
          </a:bodyPr>
          <a:lstStyle/>
          <a:p>
            <a:pPr marL="180000" indent="-285750">
              <a:lnSpc>
                <a:spcPct val="120000"/>
              </a:lnSpc>
              <a:buFont typeface="Arial" pitchFamily="34" charset="0"/>
              <a:buChar char="•"/>
            </a:pPr>
            <a:r>
              <a:rPr lang="en-US" sz="1600" dirty="0" smtClean="0">
                <a:solidFill>
                  <a:srgbClr val="000000"/>
                </a:solidFill>
                <a:cs typeface="Arial"/>
              </a:rPr>
              <a:t>Awareness is currently low</a:t>
            </a:r>
          </a:p>
          <a:p>
            <a:pPr marL="180000" indent="-285750">
              <a:lnSpc>
                <a:spcPct val="120000"/>
              </a:lnSpc>
              <a:buFont typeface="Arial" pitchFamily="34" charset="0"/>
              <a:buChar char="•"/>
            </a:pPr>
            <a:endParaRPr lang="en-US" sz="900" dirty="0" smtClean="0">
              <a:solidFill>
                <a:srgbClr val="000000"/>
              </a:solidFill>
              <a:cs typeface="Arial"/>
            </a:endParaRPr>
          </a:p>
          <a:p>
            <a:pPr marL="180000" indent="-285750">
              <a:lnSpc>
                <a:spcPct val="120000"/>
              </a:lnSpc>
              <a:buFont typeface="Arial" pitchFamily="34" charset="0"/>
              <a:buChar char="•"/>
            </a:pPr>
            <a:r>
              <a:rPr lang="en-US" sz="1600" dirty="0" smtClean="0">
                <a:solidFill>
                  <a:srgbClr val="000000"/>
                </a:solidFill>
                <a:cs typeface="Arial"/>
              </a:rPr>
              <a:t>But conversion (usage) is competitive</a:t>
            </a:r>
          </a:p>
          <a:p>
            <a:pPr marL="180000" indent="-285750">
              <a:lnSpc>
                <a:spcPct val="120000"/>
              </a:lnSpc>
              <a:buFont typeface="Arial" pitchFamily="34" charset="0"/>
              <a:buChar char="•"/>
            </a:pPr>
            <a:endParaRPr lang="en-US" sz="600" dirty="0" smtClean="0">
              <a:solidFill>
                <a:srgbClr val="000000"/>
              </a:solidFill>
              <a:cs typeface="Arial"/>
            </a:endParaRPr>
          </a:p>
          <a:p>
            <a:pPr marL="180000" indent="-285750">
              <a:lnSpc>
                <a:spcPct val="120000"/>
              </a:lnSpc>
              <a:buFont typeface="Arial" pitchFamily="34" charset="0"/>
              <a:buChar char="•"/>
            </a:pPr>
            <a:r>
              <a:rPr lang="en-US" sz="1600" dirty="0" smtClean="0">
                <a:solidFill>
                  <a:srgbClr val="000000"/>
                </a:solidFill>
                <a:cs typeface="Arial"/>
              </a:rPr>
              <a:t>Doesn’t always translate to future usage</a:t>
            </a:r>
          </a:p>
          <a:p>
            <a:pPr>
              <a:lnSpc>
                <a:spcPct val="120000"/>
              </a:lnSpc>
            </a:pPr>
            <a:endParaRPr lang="en-US" sz="1600" dirty="0">
              <a:solidFill>
                <a:srgbClr val="000000"/>
              </a:solidFill>
              <a:cs typeface="Arial"/>
            </a:endParaRPr>
          </a:p>
          <a:p>
            <a:pPr>
              <a:lnSpc>
                <a:spcPct val="120000"/>
              </a:lnSpc>
            </a:pPr>
            <a:r>
              <a:rPr lang="en-US" sz="1050" dirty="0" smtClean="0">
                <a:solidFill>
                  <a:srgbClr val="000000"/>
                </a:solidFill>
                <a:cs typeface="Arial"/>
              </a:rPr>
              <a:t>* P=Position among europeana, Wikipedia, Google Books &amp; Google Art Project i.e. those websites present in all markets</a:t>
            </a:r>
            <a:endParaRPr lang="en-US" sz="1050" dirty="0">
              <a:solidFill>
                <a:srgbClr val="000000"/>
              </a:solidFill>
              <a:cs typeface="Arial"/>
            </a:endParaRPr>
          </a:p>
        </p:txBody>
      </p:sp>
      <p:sp>
        <p:nvSpPr>
          <p:cNvPr id="8" name="TextBox 7"/>
          <p:cNvSpPr txBox="1"/>
          <p:nvPr/>
        </p:nvSpPr>
        <p:spPr>
          <a:xfrm>
            <a:off x="4644009" y="361231"/>
            <a:ext cx="4006506" cy="790345"/>
          </a:xfrm>
          <a:prstGeom prst="rect">
            <a:avLst/>
          </a:prstGeom>
          <a:noFill/>
        </p:spPr>
        <p:txBody>
          <a:bodyPr wrap="square" rtlCol="0">
            <a:spAutoFit/>
          </a:bodyPr>
          <a:lstStyle/>
          <a:p>
            <a:pPr>
              <a:lnSpc>
                <a:spcPct val="80000"/>
              </a:lnSpc>
            </a:pPr>
            <a:r>
              <a:rPr lang="en-US" sz="2800" b="1" dirty="0" smtClean="0">
                <a:solidFill>
                  <a:srgbClr val="F38A00"/>
                </a:solidFill>
                <a:cs typeface="Arial"/>
              </a:rPr>
              <a:t>Challenge to bring users back to the website</a:t>
            </a:r>
            <a:endParaRPr lang="en-US" sz="2800" b="1" dirty="0">
              <a:solidFill>
                <a:srgbClr val="F38A00"/>
              </a:solidFill>
              <a:cs typeface="Arial"/>
            </a:endParaRPr>
          </a:p>
        </p:txBody>
      </p:sp>
      <p:sp>
        <p:nvSpPr>
          <p:cNvPr id="2" name="TextBox 1"/>
          <p:cNvSpPr txBox="1"/>
          <p:nvPr/>
        </p:nvSpPr>
        <p:spPr>
          <a:xfrm>
            <a:off x="8373382" y="1037622"/>
            <a:ext cx="543834" cy="307777"/>
          </a:xfrm>
          <a:prstGeom prst="rect">
            <a:avLst/>
          </a:prstGeom>
          <a:noFill/>
        </p:spPr>
        <p:txBody>
          <a:bodyPr wrap="square" rtlCol="0">
            <a:spAutoFit/>
          </a:bodyPr>
          <a:lstStyle/>
          <a:p>
            <a:pPr algn="ctr"/>
            <a:r>
              <a:rPr lang="en-GB" sz="1400" dirty="0" smtClean="0">
                <a:solidFill>
                  <a:srgbClr val="FF33CC"/>
                </a:solidFill>
              </a:rPr>
              <a:t>P*</a:t>
            </a:r>
            <a:endParaRPr lang="en-GB" sz="1400" dirty="0">
              <a:solidFill>
                <a:srgbClr val="FF33CC"/>
              </a:solidFill>
            </a:endParaRPr>
          </a:p>
        </p:txBody>
      </p:sp>
      <p:sp>
        <p:nvSpPr>
          <p:cNvPr id="9" name="TextBox 8"/>
          <p:cNvSpPr txBox="1"/>
          <p:nvPr/>
        </p:nvSpPr>
        <p:spPr>
          <a:xfrm>
            <a:off x="8373382" y="1380522"/>
            <a:ext cx="543834" cy="307777"/>
          </a:xfrm>
          <a:prstGeom prst="rect">
            <a:avLst/>
          </a:prstGeom>
          <a:noFill/>
        </p:spPr>
        <p:txBody>
          <a:bodyPr wrap="square" rtlCol="0">
            <a:spAutoFit/>
          </a:bodyPr>
          <a:lstStyle/>
          <a:p>
            <a:r>
              <a:rPr lang="en-GB" sz="1400" dirty="0" smtClean="0">
                <a:solidFill>
                  <a:srgbClr val="FF33CC"/>
                </a:solidFill>
              </a:rPr>
              <a:t>4th</a:t>
            </a:r>
            <a:endParaRPr lang="en-GB" sz="1400" dirty="0">
              <a:solidFill>
                <a:srgbClr val="FF33CC"/>
              </a:solidFill>
            </a:endParaRPr>
          </a:p>
        </p:txBody>
      </p:sp>
      <p:sp>
        <p:nvSpPr>
          <p:cNvPr id="10" name="TextBox 9"/>
          <p:cNvSpPr txBox="1"/>
          <p:nvPr/>
        </p:nvSpPr>
        <p:spPr>
          <a:xfrm>
            <a:off x="8373382" y="1780572"/>
            <a:ext cx="543834" cy="307777"/>
          </a:xfrm>
          <a:prstGeom prst="rect">
            <a:avLst/>
          </a:prstGeom>
          <a:noFill/>
        </p:spPr>
        <p:txBody>
          <a:bodyPr wrap="square" rtlCol="0">
            <a:spAutoFit/>
          </a:bodyPr>
          <a:lstStyle/>
          <a:p>
            <a:r>
              <a:rPr lang="en-GB" sz="1400" dirty="0" smtClean="0">
                <a:solidFill>
                  <a:srgbClr val="FF33CC"/>
                </a:solidFill>
              </a:rPr>
              <a:t>2nd</a:t>
            </a:r>
            <a:endParaRPr lang="en-GB" sz="1400" dirty="0">
              <a:solidFill>
                <a:srgbClr val="FF33CC"/>
              </a:solidFill>
            </a:endParaRPr>
          </a:p>
        </p:txBody>
      </p:sp>
      <p:sp>
        <p:nvSpPr>
          <p:cNvPr id="11" name="TextBox 10"/>
          <p:cNvSpPr txBox="1"/>
          <p:nvPr/>
        </p:nvSpPr>
        <p:spPr>
          <a:xfrm>
            <a:off x="8373382" y="2237772"/>
            <a:ext cx="543834" cy="307777"/>
          </a:xfrm>
          <a:prstGeom prst="rect">
            <a:avLst/>
          </a:prstGeom>
          <a:noFill/>
        </p:spPr>
        <p:txBody>
          <a:bodyPr wrap="square" rtlCol="0">
            <a:spAutoFit/>
          </a:bodyPr>
          <a:lstStyle/>
          <a:p>
            <a:r>
              <a:rPr lang="en-GB" sz="1400" dirty="0" smtClean="0">
                <a:solidFill>
                  <a:srgbClr val="FF33CC"/>
                </a:solidFill>
              </a:rPr>
              <a:t>3rd</a:t>
            </a:r>
            <a:endParaRPr lang="en-GB" sz="1400" dirty="0">
              <a:solidFill>
                <a:srgbClr val="FF33CC"/>
              </a:solidFill>
            </a:endParaRPr>
          </a:p>
        </p:txBody>
      </p:sp>
    </p:spTree>
    <p:extLst>
      <p:ext uri="{BB962C8B-B14F-4D97-AF65-F5344CB8AC3E}">
        <p14:creationId xmlns:p14="http://schemas.microsoft.com/office/powerpoint/2010/main" val="117580612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gh-Res Stock Photography: man and woman with speech bubbles on…"/>
          <p:cNvPicPr>
            <a:picLocks noChangeAspect="1" noChangeArrowheads="1"/>
          </p:cNvPicPr>
          <p:nvPr/>
        </p:nvPicPr>
        <p:blipFill rotWithShape="1">
          <a:blip r:embed="rId2">
            <a:extLst>
              <a:ext uri="{28A0092B-C50C-407E-A947-70E740481C1C}">
                <a14:useLocalDpi xmlns:a14="http://schemas.microsoft.com/office/drawing/2010/main" val="0"/>
              </a:ext>
            </a:extLst>
          </a:blip>
          <a:srcRect l="43440" r="8462"/>
          <a:stretch/>
        </p:blipFill>
        <p:spPr bwMode="auto">
          <a:xfrm>
            <a:off x="-638175" y="0"/>
            <a:ext cx="49625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240240"/>
            <a:ext cx="5580184" cy="641350"/>
          </a:xfrm>
        </p:spPr>
        <p:txBody>
          <a:bodyPr/>
          <a:lstStyle/>
          <a:p>
            <a:pPr algn="ctr"/>
            <a:r>
              <a:rPr lang="en-US" dirty="0" smtClean="0"/>
              <a:t>Attitudes towards europeana</a:t>
            </a:r>
          </a:p>
          <a:p>
            <a:pPr lvl="0" algn="ctr"/>
            <a:r>
              <a:rPr lang="en-US" sz="2400" dirty="0"/>
              <a:t>Pre-activation</a:t>
            </a:r>
          </a:p>
          <a:p>
            <a:pPr algn="ctr"/>
            <a:endParaRPr lang="en-US" dirty="0" smtClean="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9894355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igh-Res Stock Photography: f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220200" cy="69199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3" name="Rectangle 22"/>
          <p:cNvSpPr/>
          <p:nvPr/>
        </p:nvSpPr>
        <p:spPr>
          <a:xfrm rot="548545">
            <a:off x="6975715" y="1134758"/>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24" name="Rectangle 23"/>
          <p:cNvSpPr/>
          <p:nvPr/>
        </p:nvSpPr>
        <p:spPr>
          <a:xfrm rot="775276">
            <a:off x="5772258" y="634316"/>
            <a:ext cx="3108333"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5" name="TextBox 24"/>
          <p:cNvSpPr txBox="1"/>
          <p:nvPr/>
        </p:nvSpPr>
        <p:spPr>
          <a:xfrm rot="548545">
            <a:off x="6925692" y="11432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EUROPEANA</a:t>
            </a:r>
            <a:endParaRPr lang="nl-BE" b="1" dirty="0">
              <a:solidFill>
                <a:schemeClr val="bg1"/>
              </a:solidFill>
              <a:latin typeface="Arial Black" pitchFamily="34" charset="0"/>
              <a:cs typeface="Arial" pitchFamily="34" charset="0"/>
            </a:endParaRPr>
          </a:p>
        </p:txBody>
      </p:sp>
      <p:sp>
        <p:nvSpPr>
          <p:cNvPr id="26" name="TextBox 25"/>
          <p:cNvSpPr txBox="1"/>
          <p:nvPr/>
        </p:nvSpPr>
        <p:spPr>
          <a:xfrm rot="775276">
            <a:off x="5657681" y="634651"/>
            <a:ext cx="3233684"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CURRENT STRENGTHS</a:t>
            </a:r>
            <a:endParaRPr lang="nl-BE" b="1" dirty="0">
              <a:solidFill>
                <a:schemeClr val="bg1"/>
              </a:solidFill>
              <a:latin typeface="Arial Black" pitchFamily="34" charset="0"/>
              <a:cs typeface="Arial" pitchFamily="34" charset="0"/>
            </a:endParaRPr>
          </a:p>
        </p:txBody>
      </p:sp>
      <p:sp>
        <p:nvSpPr>
          <p:cNvPr id="17" name="Rectangle 16"/>
          <p:cNvSpPr/>
          <p:nvPr/>
        </p:nvSpPr>
        <p:spPr>
          <a:xfrm>
            <a:off x="171449" y="5771287"/>
            <a:ext cx="7248525" cy="338554"/>
          </a:xfrm>
          <a:prstGeom prst="rect">
            <a:avLst/>
          </a:prstGeom>
        </p:spPr>
        <p:txBody>
          <a:bodyPr wrap="square">
            <a:spAutoFit/>
          </a:bodyPr>
          <a:lstStyle/>
          <a:p>
            <a:r>
              <a:rPr lang="en-GB" sz="800" dirty="0" smtClean="0">
                <a:latin typeface="Arial" pitchFamily="34" charset="0"/>
                <a:cs typeface="Arial" pitchFamily="34" charset="0"/>
              </a:rPr>
              <a:t>Q12, What </a:t>
            </a:r>
            <a:r>
              <a:rPr lang="en-GB" sz="800" dirty="0">
                <a:latin typeface="Arial" pitchFamily="34" charset="0"/>
                <a:cs typeface="Arial" pitchFamily="34" charset="0"/>
              </a:rPr>
              <a:t>have you heard about Europeana?  Please answer each statement, saying how much you agree or </a:t>
            </a:r>
            <a:r>
              <a:rPr lang="en-GB" sz="800" dirty="0" smtClean="0">
                <a:latin typeface="Arial" pitchFamily="34" charset="0"/>
                <a:cs typeface="Arial" pitchFamily="34" charset="0"/>
              </a:rPr>
              <a:t>disagree</a:t>
            </a:r>
          </a:p>
          <a:p>
            <a:r>
              <a:rPr lang="en-GB" sz="800" dirty="0">
                <a:latin typeface="Arial" pitchFamily="34" charset="0"/>
                <a:cs typeface="Arial" pitchFamily="34" charset="0"/>
              </a:rPr>
              <a:t>Base: All aware of europeana n=118; Italy n=65; Norway n=18; Poland n=35</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36" name="Picture 35" descr="Travel&amp;Leisure.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37" name="Picture 36" descr="InSitesConsul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8" name="Rounded Rectangle 7"/>
          <p:cNvSpPr/>
          <p:nvPr/>
        </p:nvSpPr>
        <p:spPr>
          <a:xfrm>
            <a:off x="620140" y="1866009"/>
            <a:ext cx="2418335" cy="2953642"/>
          </a:xfrm>
          <a:prstGeom prst="roundRect">
            <a:avLst/>
          </a:prstGeom>
          <a:solidFill>
            <a:schemeClr val="bg1">
              <a:lumMod val="8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292" name="Picture 4" descr="http://static2.bigstockphoto.com/thumbs/2/1/6/small2/6122715.jpg">
            <a:hlinkClick r:id="rId7"/>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19914" y="3274237"/>
            <a:ext cx="999732" cy="1338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753130" y="2271748"/>
            <a:ext cx="2190095" cy="2693045"/>
          </a:xfrm>
          <a:prstGeom prst="rect">
            <a:avLst/>
          </a:prstGeom>
          <a:noFill/>
        </p:spPr>
        <p:txBody>
          <a:bodyPr wrap="square" rtlCol="0">
            <a:spAutoFit/>
          </a:bodyPr>
          <a:lstStyle/>
          <a:p>
            <a:pPr algn="ctr"/>
            <a:endParaRPr lang="en-GB" sz="2400" b="1" i="1" dirty="0" smtClean="0">
              <a:solidFill>
                <a:schemeClr val="bg1"/>
              </a:solidFill>
              <a:latin typeface="Arial" pitchFamily="34" charset="0"/>
              <a:cs typeface="Arial" pitchFamily="34" charset="0"/>
            </a:endParaRPr>
          </a:p>
          <a:p>
            <a:pPr algn="ctr"/>
            <a:r>
              <a:rPr lang="en-GB" sz="1100" i="1" dirty="0" smtClean="0">
                <a:latin typeface="Arial" pitchFamily="34" charset="0"/>
                <a:cs typeface="Arial" pitchFamily="34" charset="0"/>
              </a:rPr>
              <a:t>….a </a:t>
            </a:r>
            <a:r>
              <a:rPr lang="en-GB" sz="1100" i="1" dirty="0">
                <a:latin typeface="Arial" pitchFamily="34" charset="0"/>
                <a:cs typeface="Arial" pitchFamily="34" charset="0"/>
              </a:rPr>
              <a:t>site where you can access millions of books, films, paintings and museum objects</a:t>
            </a:r>
          </a:p>
          <a:p>
            <a:pPr algn="ctr"/>
            <a:endParaRPr lang="en-GB" sz="1400" b="1" i="1" dirty="0" smtClean="0">
              <a:solidFill>
                <a:schemeClr val="bg1"/>
              </a:solidFill>
              <a:latin typeface="Arial" pitchFamily="34" charset="0"/>
              <a:cs typeface="Arial" pitchFamily="34" charset="0"/>
            </a:endParaRPr>
          </a:p>
          <a:p>
            <a:pPr algn="ctr"/>
            <a:endParaRPr lang="en-GB" sz="1400" b="1" i="1" dirty="0">
              <a:solidFill>
                <a:schemeClr val="bg1"/>
              </a:solidFill>
              <a:latin typeface="Arial" pitchFamily="34" charset="0"/>
              <a:cs typeface="Arial" pitchFamily="34" charset="0"/>
            </a:endParaRPr>
          </a:p>
          <a:p>
            <a:pPr algn="ctr"/>
            <a:endParaRPr lang="en-GB" sz="1400" b="1" i="1" dirty="0" smtClean="0">
              <a:solidFill>
                <a:schemeClr val="bg1"/>
              </a:solidFill>
              <a:latin typeface="Arial" pitchFamily="34" charset="0"/>
              <a:cs typeface="Arial" pitchFamily="34" charset="0"/>
            </a:endParaRPr>
          </a:p>
          <a:p>
            <a:pPr algn="ctr"/>
            <a:endParaRPr lang="en-GB" sz="1400" b="1" i="1" dirty="0">
              <a:solidFill>
                <a:schemeClr val="bg1"/>
              </a:solidFill>
              <a:latin typeface="Arial" pitchFamily="34" charset="0"/>
              <a:cs typeface="Arial" pitchFamily="34" charset="0"/>
            </a:endParaRPr>
          </a:p>
          <a:p>
            <a:pPr algn="ctr"/>
            <a:endParaRPr lang="en-GB" sz="1400" b="1" i="1" dirty="0" smtClean="0">
              <a:solidFill>
                <a:schemeClr val="bg1"/>
              </a:solidFill>
              <a:latin typeface="Arial" pitchFamily="34" charset="0"/>
              <a:cs typeface="Arial" pitchFamily="34" charset="0"/>
            </a:endParaRPr>
          </a:p>
          <a:p>
            <a:pPr algn="ctr"/>
            <a:endParaRPr lang="en-GB" sz="1400" b="1" i="1" dirty="0">
              <a:solidFill>
                <a:schemeClr val="bg1"/>
              </a:solidFill>
              <a:latin typeface="Arial" pitchFamily="34" charset="0"/>
              <a:cs typeface="Arial" pitchFamily="34" charset="0"/>
            </a:endParaRPr>
          </a:p>
          <a:p>
            <a:pPr algn="ctr"/>
            <a:endParaRPr lang="en-GB" sz="1400" b="1" i="1" dirty="0" smtClean="0">
              <a:solidFill>
                <a:schemeClr val="bg1"/>
              </a:solidFill>
              <a:latin typeface="Arial" pitchFamily="34" charset="0"/>
              <a:cs typeface="Arial" pitchFamily="34" charset="0"/>
            </a:endParaRPr>
          </a:p>
          <a:p>
            <a:pPr algn="ctr"/>
            <a:endParaRPr lang="en-GB" sz="1400" b="1" i="1" dirty="0">
              <a:solidFill>
                <a:schemeClr val="bg1"/>
              </a:solidFill>
              <a:latin typeface="Arial" pitchFamily="34" charset="0"/>
              <a:cs typeface="Arial" pitchFamily="34" charset="0"/>
            </a:endParaRPr>
          </a:p>
        </p:txBody>
      </p:sp>
      <p:sp>
        <p:nvSpPr>
          <p:cNvPr id="40" name="Rounded Rectangle 39"/>
          <p:cNvSpPr/>
          <p:nvPr/>
        </p:nvSpPr>
        <p:spPr>
          <a:xfrm>
            <a:off x="3341345" y="1866009"/>
            <a:ext cx="2418335" cy="2953642"/>
          </a:xfrm>
          <a:prstGeom prst="roundRect">
            <a:avLst/>
          </a:prstGeom>
          <a:solidFill>
            <a:schemeClr val="bg1">
              <a:lumMod val="8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TextBox 41"/>
          <p:cNvSpPr txBox="1"/>
          <p:nvPr/>
        </p:nvSpPr>
        <p:spPr>
          <a:xfrm>
            <a:off x="3474335" y="2271748"/>
            <a:ext cx="2190095" cy="2693045"/>
          </a:xfrm>
          <a:prstGeom prst="rect">
            <a:avLst/>
          </a:prstGeom>
          <a:noFill/>
        </p:spPr>
        <p:txBody>
          <a:bodyPr wrap="square" rtlCol="0">
            <a:spAutoFit/>
          </a:bodyPr>
          <a:lstStyle/>
          <a:p>
            <a:pPr lvl="0" algn="ctr"/>
            <a:r>
              <a:rPr lang="en-GB" sz="2400" b="1" i="1" dirty="0" smtClean="0">
                <a:solidFill>
                  <a:prstClr val="white"/>
                </a:solidFill>
                <a:latin typeface="Arial" pitchFamily="34" charset="0"/>
                <a:cs typeface="Arial" pitchFamily="34" charset="0"/>
              </a:rPr>
              <a:t> </a:t>
            </a:r>
            <a:endParaRPr lang="en-GB" sz="1400" b="1" i="1" dirty="0">
              <a:solidFill>
                <a:prstClr val="white"/>
              </a:solidFill>
              <a:latin typeface="Arial" pitchFamily="34" charset="0"/>
              <a:cs typeface="Arial" pitchFamily="34" charset="0"/>
            </a:endParaRPr>
          </a:p>
          <a:p>
            <a:pPr lvl="0" algn="ctr"/>
            <a:r>
              <a:rPr lang="en-GB" sz="1100" i="1" dirty="0" smtClean="0">
                <a:latin typeface="Arial" pitchFamily="34" charset="0"/>
                <a:cs typeface="Arial" pitchFamily="34" charset="0"/>
              </a:rPr>
              <a:t>…is </a:t>
            </a:r>
            <a:r>
              <a:rPr lang="en-GB" sz="1100" i="1" dirty="0">
                <a:latin typeface="Arial" pitchFamily="34" charset="0"/>
                <a:cs typeface="Arial" pitchFamily="34" charset="0"/>
              </a:rPr>
              <a:t>an authoritative source of cultural information</a:t>
            </a:r>
          </a:p>
          <a:p>
            <a:pPr lvl="0" algn="ctr"/>
            <a:endParaRPr lang="en-GB" sz="11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smtClean="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smtClean="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p:txBody>
      </p:sp>
      <p:sp>
        <p:nvSpPr>
          <p:cNvPr id="43" name="Rounded Rectangle 42"/>
          <p:cNvSpPr/>
          <p:nvPr/>
        </p:nvSpPr>
        <p:spPr>
          <a:xfrm>
            <a:off x="6210806" y="1866009"/>
            <a:ext cx="2418335" cy="2953642"/>
          </a:xfrm>
          <a:prstGeom prst="roundRect">
            <a:avLst/>
          </a:prstGeom>
          <a:solidFill>
            <a:schemeClr val="bg1">
              <a:lumMod val="8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TextBox 44"/>
          <p:cNvSpPr txBox="1"/>
          <p:nvPr/>
        </p:nvSpPr>
        <p:spPr>
          <a:xfrm>
            <a:off x="6343796" y="2271748"/>
            <a:ext cx="2190095" cy="2708434"/>
          </a:xfrm>
          <a:prstGeom prst="rect">
            <a:avLst/>
          </a:prstGeom>
          <a:noFill/>
        </p:spPr>
        <p:txBody>
          <a:bodyPr wrap="square" rtlCol="0">
            <a:spAutoFit/>
          </a:bodyPr>
          <a:lstStyle/>
          <a:p>
            <a:pPr lvl="0" algn="ctr"/>
            <a:r>
              <a:rPr lang="en-GB" sz="2400" b="1" i="1" dirty="0" smtClean="0">
                <a:solidFill>
                  <a:prstClr val="white"/>
                </a:solidFill>
                <a:latin typeface="Arial" pitchFamily="34" charset="0"/>
                <a:cs typeface="Arial" pitchFamily="34" charset="0"/>
              </a:rPr>
              <a:t> </a:t>
            </a:r>
            <a:endParaRPr lang="en-GB" sz="2400" b="1" i="1" dirty="0">
              <a:solidFill>
                <a:prstClr val="white"/>
              </a:solidFill>
              <a:latin typeface="Arial" pitchFamily="34" charset="0"/>
              <a:cs typeface="Arial" pitchFamily="34" charset="0"/>
            </a:endParaRPr>
          </a:p>
          <a:p>
            <a:pPr lvl="0" algn="ctr"/>
            <a:r>
              <a:rPr lang="en-GB" sz="1000" i="1" dirty="0">
                <a:latin typeface="Arial" pitchFamily="34" charset="0"/>
                <a:cs typeface="Arial" pitchFamily="34" charset="0"/>
              </a:rPr>
              <a:t>provides a new way to explore the things I am interested in</a:t>
            </a: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smtClean="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a:p>
            <a:pPr lvl="0" algn="ctr"/>
            <a:endParaRPr lang="en-GB" sz="1400" b="1" i="1" dirty="0">
              <a:solidFill>
                <a:prstClr val="white"/>
              </a:solidFill>
              <a:latin typeface="Arial" pitchFamily="34" charset="0"/>
              <a:cs typeface="Arial" pitchFamily="34" charset="0"/>
            </a:endParaRPr>
          </a:p>
        </p:txBody>
      </p:sp>
      <p:pic>
        <p:nvPicPr>
          <p:cNvPr id="46" name="Picture 8" descr="High-Res Stock Photography: Einstein commemorative tr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8583" y="3298085"/>
            <a:ext cx="1401598" cy="932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296" name="Picture 8" descr="High-Res Stock Photography: Man on skis in the Arctic Oce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4637" y="3298085"/>
            <a:ext cx="1538724" cy="1022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Box 10"/>
          <p:cNvSpPr txBox="1"/>
          <p:nvPr/>
        </p:nvSpPr>
        <p:spPr>
          <a:xfrm>
            <a:off x="655086" y="4838700"/>
            <a:ext cx="6098139" cy="415498"/>
          </a:xfrm>
          <a:prstGeom prst="rect">
            <a:avLst/>
          </a:prstGeom>
          <a:noFill/>
        </p:spPr>
        <p:txBody>
          <a:bodyPr wrap="square" rtlCol="0">
            <a:spAutoFit/>
          </a:bodyPr>
          <a:lstStyle/>
          <a:p>
            <a:pPr marL="171450" indent="-171450">
              <a:buFont typeface="Arial" charset="0"/>
              <a:buChar char="•"/>
            </a:pPr>
            <a:r>
              <a:rPr lang="en-GB" sz="1050" dirty="0" smtClean="0">
                <a:solidFill>
                  <a:schemeClr val="bg1"/>
                </a:solidFill>
              </a:rPr>
              <a:t>Top box agreement with statement (totally agree) </a:t>
            </a:r>
          </a:p>
          <a:p>
            <a:r>
              <a:rPr lang="en-GB" sz="1050" dirty="0" smtClean="0">
                <a:solidFill>
                  <a:schemeClr val="bg1"/>
                </a:solidFill>
              </a:rPr>
              <a:t>Statements included here were the top strengths as identified at a total level in wave 1</a:t>
            </a:r>
            <a:endParaRPr lang="en-GB" sz="1050" dirty="0">
              <a:solidFill>
                <a:schemeClr val="bg1"/>
              </a:solidFill>
            </a:endParaRPr>
          </a:p>
        </p:txBody>
      </p:sp>
      <p:sp>
        <p:nvSpPr>
          <p:cNvPr id="49" name="Rectangle 48"/>
          <p:cNvSpPr/>
          <p:nvPr/>
        </p:nvSpPr>
        <p:spPr>
          <a:xfrm rot="8627">
            <a:off x="3154688" y="5373226"/>
            <a:ext cx="611223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50" name="TextBox 49"/>
          <p:cNvSpPr txBox="1"/>
          <p:nvPr/>
        </p:nvSpPr>
        <p:spPr>
          <a:xfrm rot="8627">
            <a:off x="3183192" y="5382193"/>
            <a:ext cx="6882890" cy="369332"/>
          </a:xfrm>
          <a:prstGeom prst="rect">
            <a:avLst/>
          </a:prstGeom>
          <a:noFill/>
        </p:spPr>
        <p:txBody>
          <a:bodyPr wrap="square" rtlCol="0">
            <a:spAutoFit/>
          </a:bodyPr>
          <a:lstStyle/>
          <a:p>
            <a:r>
              <a:rPr lang="nl-BE" b="1" dirty="0" smtClean="0">
                <a:solidFill>
                  <a:schemeClr val="bg1"/>
                </a:solidFill>
                <a:latin typeface="Arial Black" pitchFamily="34" charset="0"/>
                <a:cs typeface="Arial" pitchFamily="34" charset="0"/>
              </a:rPr>
              <a:t>BUT is europeana unique?   24% are unsure... </a:t>
            </a:r>
            <a:endParaRPr lang="nl-BE" b="1" dirty="0">
              <a:solidFill>
                <a:schemeClr val="bg1"/>
              </a:solidFill>
              <a:latin typeface="Arial Black"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31147212"/>
              </p:ext>
            </p:extLst>
          </p:nvPr>
        </p:nvGraphicFramePr>
        <p:xfrm>
          <a:off x="800100" y="2008972"/>
          <a:ext cx="2105026" cy="548640"/>
        </p:xfrm>
        <a:graphic>
          <a:graphicData uri="http://schemas.openxmlformats.org/drawingml/2006/table">
            <a:tbl>
              <a:tblPr firstRow="1" bandRow="1">
                <a:tableStyleId>{5202B0CA-FC54-4496-8BCA-5EF66A818D29}</a:tableStyleId>
              </a:tblPr>
              <a:tblGrid>
                <a:gridCol w="1052513"/>
                <a:gridCol w="1052513"/>
              </a:tblGrid>
              <a:tr h="252814">
                <a:tc>
                  <a:txBody>
                    <a:bodyPr/>
                    <a:lstStyle/>
                    <a:p>
                      <a:pPr algn="ctr"/>
                      <a:r>
                        <a:rPr lang="en-GB" sz="1200" dirty="0" smtClean="0"/>
                        <a:t>Wave 2</a:t>
                      </a:r>
                      <a:endParaRPr lang="nl-BE" sz="1200" dirty="0"/>
                    </a:p>
                  </a:txBody>
                  <a:tcPr/>
                </a:tc>
                <a:tc>
                  <a:txBody>
                    <a:bodyPr/>
                    <a:lstStyle/>
                    <a:p>
                      <a:pPr algn="ctr"/>
                      <a:r>
                        <a:rPr lang="en-GB" sz="1200" dirty="0" smtClean="0"/>
                        <a:t>Wave 1</a:t>
                      </a:r>
                      <a:endParaRPr lang="nl-BE" sz="1200" dirty="0"/>
                    </a:p>
                  </a:txBody>
                  <a:tcPr/>
                </a:tc>
              </a:tr>
              <a:tr h="252814">
                <a:tc>
                  <a:txBody>
                    <a:bodyPr/>
                    <a:lstStyle/>
                    <a:p>
                      <a:pPr algn="ctr"/>
                      <a:r>
                        <a:rPr lang="en-GB" sz="1200" b="1" dirty="0" smtClean="0"/>
                        <a:t>36%</a:t>
                      </a:r>
                      <a:endParaRPr lang="nl-BE" sz="1200" b="1" dirty="0"/>
                    </a:p>
                  </a:txBody>
                  <a:tcPr>
                    <a:noFill/>
                  </a:tcPr>
                </a:tc>
                <a:tc>
                  <a:txBody>
                    <a:bodyPr/>
                    <a:lstStyle/>
                    <a:p>
                      <a:pPr algn="ctr"/>
                      <a:r>
                        <a:rPr lang="en-GB" sz="1200" b="1" dirty="0" smtClean="0"/>
                        <a:t>42%</a:t>
                      </a:r>
                      <a:endParaRPr lang="nl-BE" sz="1200" b="1" dirty="0"/>
                    </a:p>
                  </a:txBody>
                  <a:tcPr>
                    <a:no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249917015"/>
              </p:ext>
            </p:extLst>
          </p:nvPr>
        </p:nvGraphicFramePr>
        <p:xfrm>
          <a:off x="3552825" y="2008972"/>
          <a:ext cx="2105026" cy="548640"/>
        </p:xfrm>
        <a:graphic>
          <a:graphicData uri="http://schemas.openxmlformats.org/drawingml/2006/table">
            <a:tbl>
              <a:tblPr firstRow="1" bandRow="1">
                <a:tableStyleId>{5202B0CA-FC54-4496-8BCA-5EF66A818D29}</a:tableStyleId>
              </a:tblPr>
              <a:tblGrid>
                <a:gridCol w="1052513"/>
                <a:gridCol w="1052513"/>
              </a:tblGrid>
              <a:tr h="252814">
                <a:tc>
                  <a:txBody>
                    <a:bodyPr/>
                    <a:lstStyle/>
                    <a:p>
                      <a:pPr algn="ctr"/>
                      <a:r>
                        <a:rPr lang="en-GB" sz="1200" dirty="0" smtClean="0"/>
                        <a:t>Wave 2</a:t>
                      </a:r>
                      <a:endParaRPr lang="nl-BE" sz="1200" dirty="0"/>
                    </a:p>
                  </a:txBody>
                  <a:tcPr/>
                </a:tc>
                <a:tc>
                  <a:txBody>
                    <a:bodyPr/>
                    <a:lstStyle/>
                    <a:p>
                      <a:pPr algn="ctr"/>
                      <a:r>
                        <a:rPr lang="en-GB" sz="1200" dirty="0" smtClean="0"/>
                        <a:t>Wave 1</a:t>
                      </a:r>
                      <a:endParaRPr lang="nl-BE" sz="1200" dirty="0"/>
                    </a:p>
                  </a:txBody>
                  <a:tcPr/>
                </a:tc>
              </a:tr>
              <a:tr h="252814">
                <a:tc>
                  <a:txBody>
                    <a:bodyPr/>
                    <a:lstStyle/>
                    <a:p>
                      <a:pPr algn="ctr"/>
                      <a:r>
                        <a:rPr lang="en-GB" sz="1200" b="1" dirty="0" smtClean="0"/>
                        <a:t>41%</a:t>
                      </a:r>
                      <a:endParaRPr lang="nl-BE" sz="1200" b="1" dirty="0"/>
                    </a:p>
                  </a:txBody>
                  <a:tcPr>
                    <a:noFill/>
                  </a:tcPr>
                </a:tc>
                <a:tc>
                  <a:txBody>
                    <a:bodyPr/>
                    <a:lstStyle/>
                    <a:p>
                      <a:pPr algn="ctr"/>
                      <a:r>
                        <a:rPr lang="en-GB" sz="1200" b="1" dirty="0" smtClean="0"/>
                        <a:t>40%</a:t>
                      </a:r>
                      <a:endParaRPr lang="nl-BE" sz="1200" b="1" dirty="0"/>
                    </a:p>
                  </a:txBody>
                  <a:tcPr>
                    <a:no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038691616"/>
              </p:ext>
            </p:extLst>
          </p:nvPr>
        </p:nvGraphicFramePr>
        <p:xfrm>
          <a:off x="6391275" y="2008972"/>
          <a:ext cx="2105026" cy="548640"/>
        </p:xfrm>
        <a:graphic>
          <a:graphicData uri="http://schemas.openxmlformats.org/drawingml/2006/table">
            <a:tbl>
              <a:tblPr firstRow="1" bandRow="1">
                <a:tableStyleId>{5202B0CA-FC54-4496-8BCA-5EF66A818D29}</a:tableStyleId>
              </a:tblPr>
              <a:tblGrid>
                <a:gridCol w="1052513"/>
                <a:gridCol w="1052513"/>
              </a:tblGrid>
              <a:tr h="252814">
                <a:tc>
                  <a:txBody>
                    <a:bodyPr/>
                    <a:lstStyle/>
                    <a:p>
                      <a:pPr algn="ctr"/>
                      <a:r>
                        <a:rPr lang="en-GB" sz="1200" dirty="0" smtClean="0"/>
                        <a:t>Wave 2</a:t>
                      </a:r>
                      <a:endParaRPr lang="nl-BE" sz="1200" dirty="0"/>
                    </a:p>
                  </a:txBody>
                  <a:tcPr/>
                </a:tc>
                <a:tc>
                  <a:txBody>
                    <a:bodyPr/>
                    <a:lstStyle/>
                    <a:p>
                      <a:pPr algn="ctr"/>
                      <a:r>
                        <a:rPr lang="en-GB" sz="1200" dirty="0" smtClean="0"/>
                        <a:t>Wave 1</a:t>
                      </a:r>
                      <a:endParaRPr lang="nl-BE" sz="1200" dirty="0"/>
                    </a:p>
                  </a:txBody>
                  <a:tcPr/>
                </a:tc>
              </a:tr>
              <a:tr h="252814">
                <a:tc>
                  <a:txBody>
                    <a:bodyPr/>
                    <a:lstStyle/>
                    <a:p>
                      <a:pPr algn="ctr"/>
                      <a:r>
                        <a:rPr lang="en-GB" sz="1200" b="1" dirty="0" smtClean="0"/>
                        <a:t>40%</a:t>
                      </a:r>
                      <a:endParaRPr lang="nl-BE" sz="1200" b="1" dirty="0"/>
                    </a:p>
                  </a:txBody>
                  <a:tcPr>
                    <a:noFill/>
                  </a:tcPr>
                </a:tc>
                <a:tc>
                  <a:txBody>
                    <a:bodyPr/>
                    <a:lstStyle/>
                    <a:p>
                      <a:pPr algn="ctr"/>
                      <a:r>
                        <a:rPr lang="en-GB" sz="1200" b="1" dirty="0" smtClean="0"/>
                        <a:t>43%</a:t>
                      </a:r>
                      <a:endParaRPr lang="nl-BE" sz="1200" b="1" dirty="0"/>
                    </a:p>
                  </a:txBody>
                  <a:tcPr>
                    <a:noFill/>
                  </a:tcPr>
                </a:tc>
              </a:tr>
            </a:tbl>
          </a:graphicData>
        </a:graphic>
      </p:graphicFrame>
    </p:spTree>
    <p:extLst>
      <p:ext uri="{BB962C8B-B14F-4D97-AF65-F5344CB8AC3E}">
        <p14:creationId xmlns:p14="http://schemas.microsoft.com/office/powerpoint/2010/main" val="3034560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5343525" cy="945349"/>
          </a:xfrm>
        </p:spPr>
        <p:txBody>
          <a:bodyPr/>
          <a:lstStyle/>
          <a:p>
            <a:r>
              <a:rPr lang="en-GB" sz="2000" dirty="0" smtClean="0"/>
              <a:t>The </a:t>
            </a:r>
            <a:r>
              <a:rPr lang="en-GB" sz="2000" dirty="0" err="1" smtClean="0"/>
              <a:t>europeana</a:t>
            </a:r>
            <a:r>
              <a:rPr lang="en-GB" sz="2000" dirty="0" smtClean="0"/>
              <a:t> proposition is clearer to those who are aware of it in wave 2</a:t>
            </a:r>
            <a:endParaRPr lang="en-GB" sz="20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Box 25"/>
          <p:cNvSpPr txBox="1"/>
          <p:nvPr/>
        </p:nvSpPr>
        <p:spPr>
          <a:xfrm rot="775276">
            <a:off x="6244501" y="616638"/>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183629"/>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1" name="Rectangle 20"/>
          <p:cNvSpPr/>
          <p:nvPr/>
        </p:nvSpPr>
        <p:spPr>
          <a:xfrm rot="548545">
            <a:off x="6975715" y="1068083"/>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5772258" y="567641"/>
            <a:ext cx="3108333"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25692" y="1076547"/>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EUROPEANA</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5657681" y="567976"/>
            <a:ext cx="3233684"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CURRENT STRENGTHS</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771287"/>
            <a:ext cx="7248525" cy="338554"/>
          </a:xfrm>
          <a:prstGeom prst="rect">
            <a:avLst/>
          </a:prstGeom>
        </p:spPr>
        <p:txBody>
          <a:bodyPr wrap="square">
            <a:spAutoFit/>
          </a:bodyPr>
          <a:lstStyle/>
          <a:p>
            <a:r>
              <a:rPr lang="en-GB" sz="800" dirty="0" smtClean="0">
                <a:latin typeface="Arial" pitchFamily="34" charset="0"/>
                <a:cs typeface="Arial" pitchFamily="34" charset="0"/>
              </a:rPr>
              <a:t>Q12, What </a:t>
            </a:r>
            <a:r>
              <a:rPr lang="en-GB" sz="800" dirty="0">
                <a:latin typeface="Arial" pitchFamily="34" charset="0"/>
                <a:cs typeface="Arial" pitchFamily="34" charset="0"/>
              </a:rPr>
              <a:t>have you heard about Europeana?  Please answer each statement, saying how much you agree or </a:t>
            </a:r>
            <a:r>
              <a:rPr lang="en-GB" sz="800" dirty="0" smtClean="0">
                <a:latin typeface="Arial" pitchFamily="34" charset="0"/>
                <a:cs typeface="Arial" pitchFamily="34" charset="0"/>
              </a:rPr>
              <a:t>disagree</a:t>
            </a:r>
          </a:p>
          <a:p>
            <a:r>
              <a:rPr lang="en-GB" sz="800" dirty="0">
                <a:latin typeface="Arial" pitchFamily="34" charset="0"/>
                <a:cs typeface="Arial" pitchFamily="34" charset="0"/>
              </a:rPr>
              <a:t>Base: </a:t>
            </a:r>
            <a:r>
              <a:rPr lang="en-GB" sz="800" dirty="0" smtClean="0">
                <a:latin typeface="Arial" pitchFamily="34" charset="0"/>
                <a:cs typeface="Arial" pitchFamily="34" charset="0"/>
              </a:rPr>
              <a:t>Italy all </a:t>
            </a:r>
            <a:r>
              <a:rPr lang="en-GB" sz="800" dirty="0">
                <a:latin typeface="Arial" pitchFamily="34" charset="0"/>
                <a:cs typeface="Arial" pitchFamily="34" charset="0"/>
              </a:rPr>
              <a:t>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Wave 2 n=52; Wave 1 n=65</a:t>
            </a:r>
            <a:endParaRPr lang="en-GB" sz="800" dirty="0">
              <a:latin typeface="Arial" pitchFamily="34" charset="0"/>
              <a:cs typeface="Arial" pitchFamily="34" charset="0"/>
            </a:endParaRPr>
          </a:p>
        </p:txBody>
      </p:sp>
      <p:sp>
        <p:nvSpPr>
          <p:cNvPr id="40" name="Rounded Rectangle 39"/>
          <p:cNvSpPr/>
          <p:nvPr/>
        </p:nvSpPr>
        <p:spPr>
          <a:xfrm>
            <a:off x="6273576" y="1627405"/>
            <a:ext cx="1165802"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AGREE</a:t>
            </a:r>
          </a:p>
        </p:txBody>
      </p:sp>
      <p:sp>
        <p:nvSpPr>
          <p:cNvPr id="41" name="Rounded Rectangle 40"/>
          <p:cNvSpPr/>
          <p:nvPr/>
        </p:nvSpPr>
        <p:spPr>
          <a:xfrm>
            <a:off x="7530876" y="1627405"/>
            <a:ext cx="1165802"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DISAGREE</a:t>
            </a:r>
          </a:p>
        </p:txBody>
      </p:sp>
      <p:graphicFrame>
        <p:nvGraphicFramePr>
          <p:cNvPr id="42" name="Table 41"/>
          <p:cNvGraphicFramePr>
            <a:graphicFrameLocks noGrp="1"/>
          </p:cNvGraphicFramePr>
          <p:nvPr>
            <p:extLst>
              <p:ext uri="{D42A27DB-BD31-4B8C-83A1-F6EECF244321}">
                <p14:modId xmlns:p14="http://schemas.microsoft.com/office/powerpoint/2010/main" val="884519121"/>
              </p:ext>
            </p:extLst>
          </p:nvPr>
        </p:nvGraphicFramePr>
        <p:xfrm>
          <a:off x="6273575" y="2725816"/>
          <a:ext cx="2460849" cy="2522459"/>
        </p:xfrm>
        <a:graphic>
          <a:graphicData uri="http://schemas.openxmlformats.org/drawingml/2006/table">
            <a:tbl>
              <a:tblPr firstRow="1" bandRow="1"/>
              <a:tblGrid>
                <a:gridCol w="489175"/>
                <a:gridCol w="200025"/>
                <a:gridCol w="485775"/>
                <a:gridCol w="180975"/>
                <a:gridCol w="523875"/>
                <a:gridCol w="104766"/>
                <a:gridCol w="476258"/>
              </a:tblGrid>
              <a:tr h="398384">
                <a:tc>
                  <a:txBody>
                    <a:bodyPr/>
                    <a:lstStyle/>
                    <a:p>
                      <a:pPr algn="ctr" fontAlgn="t"/>
                      <a:r>
                        <a:rPr lang="en-GB" sz="1050" b="1" i="0" u="none" strike="noStrike" dirty="0" smtClean="0">
                          <a:solidFill>
                            <a:schemeClr val="bg1"/>
                          </a:solidFill>
                          <a:effectLst/>
                          <a:latin typeface="Arial"/>
                        </a:rPr>
                        <a:t>84%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68%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7%</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13%</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1809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83%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72%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000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78%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71%</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15%</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1809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73%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68%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7%</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190500">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66%</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65%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10%</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9" name="TextBox 8"/>
          <p:cNvSpPr txBox="1"/>
          <p:nvPr/>
        </p:nvSpPr>
        <p:spPr>
          <a:xfrm>
            <a:off x="-285750" y="3934450"/>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Recommendation</a:t>
            </a:r>
            <a:endParaRPr lang="en-GB" sz="1200" i="1" dirty="0">
              <a:latin typeface="Arial" pitchFamily="34" charset="0"/>
              <a:cs typeface="Arial" pitchFamily="34" charset="0"/>
            </a:endParaRPr>
          </a:p>
        </p:txBody>
      </p:sp>
      <p:sp>
        <p:nvSpPr>
          <p:cNvPr id="48" name="TextBox 47"/>
          <p:cNvSpPr txBox="1"/>
          <p:nvPr/>
        </p:nvSpPr>
        <p:spPr>
          <a:xfrm>
            <a:off x="-190501" y="2825259"/>
            <a:ext cx="1792657"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Site with millions of books etc.</a:t>
            </a:r>
            <a:endParaRPr lang="en-GB" sz="1200" i="1" dirty="0">
              <a:latin typeface="Arial" pitchFamily="34" charset="0"/>
              <a:cs typeface="Arial" pitchFamily="34" charset="0"/>
            </a:endParaRPr>
          </a:p>
        </p:txBody>
      </p:sp>
      <p:sp>
        <p:nvSpPr>
          <p:cNvPr id="49" name="TextBox 48"/>
          <p:cNvSpPr txBox="1"/>
          <p:nvPr/>
        </p:nvSpPr>
        <p:spPr>
          <a:xfrm>
            <a:off x="-285750" y="3452340"/>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Authoritative source</a:t>
            </a:r>
            <a:endParaRPr lang="en-GB" sz="1200" i="1" dirty="0">
              <a:latin typeface="Arial" pitchFamily="34" charset="0"/>
              <a:cs typeface="Arial" pitchFamily="34" charset="0"/>
            </a:endParaRPr>
          </a:p>
        </p:txBody>
      </p:sp>
      <p:sp>
        <p:nvSpPr>
          <p:cNvPr id="50" name="TextBox 49"/>
          <p:cNvSpPr txBox="1"/>
          <p:nvPr/>
        </p:nvSpPr>
        <p:spPr>
          <a:xfrm>
            <a:off x="-285750" y="4334538"/>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New way to explore</a:t>
            </a:r>
            <a:endParaRPr lang="en-GB" sz="1200" i="1" dirty="0">
              <a:latin typeface="Arial" pitchFamily="34" charset="0"/>
              <a:cs typeface="Arial" pitchFamily="34" charset="0"/>
            </a:endParaRPr>
          </a:p>
        </p:txBody>
      </p:sp>
      <p:sp>
        <p:nvSpPr>
          <p:cNvPr id="51" name="TextBox 50"/>
          <p:cNvSpPr txBox="1"/>
          <p:nvPr/>
        </p:nvSpPr>
        <p:spPr>
          <a:xfrm>
            <a:off x="-285750" y="4769065"/>
            <a:ext cx="1876425"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Can get the same somewhere else</a:t>
            </a:r>
            <a:endParaRPr lang="en-GB" sz="1200" i="1" dirty="0">
              <a:latin typeface="Arial" pitchFamily="34" charset="0"/>
              <a:cs typeface="Arial" pitchFamily="34" charset="0"/>
            </a:endParaRPr>
          </a:p>
        </p:txBody>
      </p:sp>
      <p:sp>
        <p:nvSpPr>
          <p:cNvPr id="27" name="Rounded Rectangle 26"/>
          <p:cNvSpPr/>
          <p:nvPr/>
        </p:nvSpPr>
        <p:spPr>
          <a:xfrm>
            <a:off x="6978043" y="2066033"/>
            <a:ext cx="449467"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W1</a:t>
            </a:r>
          </a:p>
        </p:txBody>
      </p:sp>
      <p:sp>
        <p:nvSpPr>
          <p:cNvPr id="28" name="Rounded Rectangle 27"/>
          <p:cNvSpPr/>
          <p:nvPr/>
        </p:nvSpPr>
        <p:spPr>
          <a:xfrm>
            <a:off x="6273576" y="2066033"/>
            <a:ext cx="449467"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sp>
        <p:nvSpPr>
          <p:cNvPr id="29" name="Rounded Rectangle 28"/>
          <p:cNvSpPr/>
          <p:nvPr/>
        </p:nvSpPr>
        <p:spPr>
          <a:xfrm>
            <a:off x="8244281" y="2066032"/>
            <a:ext cx="449467"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W1</a:t>
            </a:r>
          </a:p>
        </p:txBody>
      </p:sp>
      <p:sp>
        <p:nvSpPr>
          <p:cNvPr id="30" name="Rounded Rectangle 29"/>
          <p:cNvSpPr/>
          <p:nvPr/>
        </p:nvSpPr>
        <p:spPr>
          <a:xfrm>
            <a:off x="7539814" y="2066032"/>
            <a:ext cx="449467"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graphicFrame>
        <p:nvGraphicFramePr>
          <p:cNvPr id="32" name="Chart 31"/>
          <p:cNvGraphicFramePr>
            <a:graphicFrameLocks/>
          </p:cNvGraphicFramePr>
          <p:nvPr>
            <p:extLst>
              <p:ext uri="{D42A27DB-BD31-4B8C-83A1-F6EECF244321}">
                <p14:modId xmlns:p14="http://schemas.microsoft.com/office/powerpoint/2010/main" val="3003898335"/>
              </p:ext>
            </p:extLst>
          </p:nvPr>
        </p:nvGraphicFramePr>
        <p:xfrm>
          <a:off x="988509" y="2638425"/>
          <a:ext cx="5059865" cy="3302139"/>
        </p:xfrm>
        <a:graphic>
          <a:graphicData uri="http://schemas.openxmlformats.org/drawingml/2006/chart">
            <c:chart xmlns:c="http://schemas.openxmlformats.org/drawingml/2006/chart" xmlns:r="http://schemas.openxmlformats.org/officeDocument/2006/relationships" r:id="rId4"/>
          </a:graphicData>
        </a:graphic>
      </p:graphicFrame>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835" y="1799333"/>
            <a:ext cx="1340180" cy="800202"/>
          </a:xfrm>
          <a:prstGeom prst="rect">
            <a:avLst/>
          </a:prstGeom>
        </p:spPr>
      </p:pic>
    </p:spTree>
    <p:extLst>
      <p:ext uri="{BB962C8B-B14F-4D97-AF65-F5344CB8AC3E}">
        <p14:creationId xmlns:p14="http://schemas.microsoft.com/office/powerpoint/2010/main" val="889345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22" t="12640" r="28407" b="9381"/>
          <a:stretch/>
        </p:blipFill>
        <p:spPr bwMode="auto">
          <a:xfrm>
            <a:off x="0" y="12558"/>
            <a:ext cx="9144000" cy="677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240240"/>
            <a:ext cx="5580184" cy="641350"/>
          </a:xfrm>
        </p:spPr>
        <p:txBody>
          <a:bodyPr/>
          <a:lstStyle/>
          <a:p>
            <a:pPr algn="ctr"/>
            <a:r>
              <a:rPr lang="en-US" dirty="0"/>
              <a:t>Activation </a:t>
            </a: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 name="TextBox 2"/>
          <p:cNvSpPr txBox="1"/>
          <p:nvPr/>
        </p:nvSpPr>
        <p:spPr>
          <a:xfrm>
            <a:off x="4086225" y="3533775"/>
            <a:ext cx="4496858" cy="2431435"/>
          </a:xfrm>
          <a:prstGeom prst="rect">
            <a:avLst/>
          </a:prstGeom>
          <a:noFill/>
        </p:spPr>
        <p:txBody>
          <a:bodyPr wrap="square" rtlCol="0">
            <a:spAutoFit/>
          </a:bodyPr>
          <a:lstStyle/>
          <a:p>
            <a:r>
              <a:rPr lang="en-GB" b="1" dirty="0" smtClean="0"/>
              <a:t>Survey directs participants to the webpage of europeana…</a:t>
            </a:r>
          </a:p>
          <a:p>
            <a:endParaRPr lang="en-GB" dirty="0"/>
          </a:p>
          <a:p>
            <a:r>
              <a:rPr lang="en-GB" sz="1400" i="1" dirty="0" smtClean="0"/>
              <a:t>“</a:t>
            </a:r>
            <a:r>
              <a:rPr lang="en-GB" sz="1400" i="1" dirty="0"/>
              <a:t>Please take a few minutes to take a look at the website, and then come back to this window and answer the following short questions. </a:t>
            </a:r>
            <a:r>
              <a:rPr lang="en-GB" sz="1400" i="1" dirty="0" smtClean="0"/>
              <a:t>“</a:t>
            </a:r>
          </a:p>
          <a:p>
            <a:endParaRPr lang="en-GB" sz="1400" i="1" dirty="0"/>
          </a:p>
          <a:p>
            <a:r>
              <a:rPr lang="en-GB" sz="1400" b="1" dirty="0" smtClean="0"/>
              <a:t>Those already aware of europeana also take part in this task.</a:t>
            </a:r>
            <a:endParaRPr lang="en-GB" sz="1400" b="1" dirty="0"/>
          </a:p>
          <a:p>
            <a:endParaRPr lang="en-GB" sz="1400" i="1" dirty="0"/>
          </a:p>
        </p:txBody>
      </p:sp>
    </p:spTree>
    <p:extLst>
      <p:ext uri="{BB962C8B-B14F-4D97-AF65-F5344CB8AC3E}">
        <p14:creationId xmlns:p14="http://schemas.microsoft.com/office/powerpoint/2010/main" val="1191432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le:POL Books.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a:stretch/>
        </p:blipFill>
        <p:spPr bwMode="auto">
          <a:xfrm>
            <a:off x="0" y="0"/>
            <a:ext cx="4760686" cy="6858000"/>
          </a:xfrm>
          <a:prstGeom prst="rect">
            <a:avLst/>
          </a:prstGeom>
          <a:noFill/>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26411"/>
            <a:ext cx="5580184" cy="641350"/>
          </a:xfrm>
        </p:spPr>
        <p:txBody>
          <a:bodyPr/>
          <a:lstStyle/>
          <a:p>
            <a:pPr algn="ctr"/>
            <a:r>
              <a:rPr lang="nl-BE" dirty="0" smtClean="0"/>
              <a:t>Background &amp; Objectives Overview</a:t>
            </a:r>
            <a:endParaRPr lang="nl-BE" dirty="0"/>
          </a:p>
          <a:p>
            <a:pPr algn="ctr"/>
            <a:endParaRPr lang="nl-BE"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3360328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gh-Res Stock Photography: man and woman with speech bubbles on…"/>
          <p:cNvPicPr>
            <a:picLocks noChangeAspect="1" noChangeArrowheads="1"/>
          </p:cNvPicPr>
          <p:nvPr/>
        </p:nvPicPr>
        <p:blipFill rotWithShape="1">
          <a:blip r:embed="rId2">
            <a:extLst>
              <a:ext uri="{28A0092B-C50C-407E-A947-70E740481C1C}">
                <a14:useLocalDpi xmlns:a14="http://schemas.microsoft.com/office/drawing/2010/main" val="0"/>
              </a:ext>
            </a:extLst>
          </a:blip>
          <a:srcRect l="43440" r="8462"/>
          <a:stretch/>
        </p:blipFill>
        <p:spPr bwMode="auto">
          <a:xfrm>
            <a:off x="-638175" y="0"/>
            <a:ext cx="49625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240240"/>
            <a:ext cx="5580184" cy="641350"/>
          </a:xfrm>
        </p:spPr>
        <p:txBody>
          <a:bodyPr/>
          <a:lstStyle/>
          <a:p>
            <a:pPr algn="ctr"/>
            <a:r>
              <a:rPr lang="en-US" dirty="0" smtClean="0"/>
              <a:t>Attitudes towards europeana</a:t>
            </a:r>
          </a:p>
          <a:p>
            <a:pPr lvl="0" algn="ctr"/>
            <a:r>
              <a:rPr lang="en-US" sz="2400" dirty="0"/>
              <a:t>Post-activation</a:t>
            </a:r>
          </a:p>
          <a:p>
            <a:pPr algn="ctr"/>
            <a:endParaRPr lang="en-US" dirty="0" smtClean="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96953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451174" cy="945349"/>
          </a:xfrm>
        </p:spPr>
        <p:txBody>
          <a:bodyPr/>
          <a:lstStyle/>
          <a:p>
            <a:r>
              <a:rPr lang="en-GB" sz="2000" dirty="0" smtClean="0"/>
              <a:t>There is a positive view of the site (before and after activation).  Is the site unique?</a:t>
            </a:r>
            <a:endParaRPr lang="en-GB" sz="20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1" name="Rectangle 20"/>
          <p:cNvSpPr/>
          <p:nvPr/>
        </p:nvSpPr>
        <p:spPr>
          <a:xfrm rot="548545">
            <a:off x="6975715" y="1134758"/>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7423251" y="821274"/>
            <a:ext cx="1436169"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25692" y="11432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ACTIVATION</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7299054" y="819623"/>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809387"/>
            <a:ext cx="8124826" cy="338554"/>
          </a:xfrm>
          <a:prstGeom prst="rect">
            <a:avLst/>
          </a:prstGeom>
        </p:spPr>
        <p:txBody>
          <a:bodyPr wrap="square">
            <a:spAutoFit/>
          </a:bodyPr>
          <a:lstStyle/>
          <a:p>
            <a:r>
              <a:rPr lang="en-GB" sz="800" dirty="0" smtClean="0">
                <a:latin typeface="Arial" pitchFamily="34" charset="0"/>
                <a:cs typeface="Arial" pitchFamily="34" charset="0"/>
              </a:rPr>
              <a:t>Q13. Now </a:t>
            </a:r>
            <a:r>
              <a:rPr lang="en-GB" sz="800" dirty="0">
                <a:latin typeface="Arial" pitchFamily="34" charset="0"/>
                <a:cs typeface="Arial" pitchFamily="34" charset="0"/>
              </a:rPr>
              <a:t>that you have visited the Europeana website, please take a look at the statements </a:t>
            </a:r>
            <a:r>
              <a:rPr lang="en-GB" sz="800" dirty="0" smtClean="0">
                <a:latin typeface="Arial" pitchFamily="34" charset="0"/>
                <a:cs typeface="Arial" pitchFamily="34" charset="0"/>
              </a:rPr>
              <a:t>below. Please </a:t>
            </a:r>
            <a:r>
              <a:rPr lang="en-GB" sz="800" dirty="0">
                <a:latin typeface="Arial" pitchFamily="34" charset="0"/>
                <a:cs typeface="Arial" pitchFamily="34" charset="0"/>
              </a:rPr>
              <a:t>answer each statement, saying how much you agree or </a:t>
            </a:r>
            <a:r>
              <a:rPr lang="en-GB" sz="800" dirty="0" smtClean="0">
                <a:latin typeface="Arial" pitchFamily="34" charset="0"/>
                <a:cs typeface="Arial" pitchFamily="34" charset="0"/>
              </a:rPr>
              <a:t>disagree</a:t>
            </a:r>
          </a:p>
          <a:p>
            <a:r>
              <a:rPr lang="en-GB" sz="800" dirty="0" smtClean="0">
                <a:latin typeface="Arial" pitchFamily="34" charset="0"/>
                <a:cs typeface="Arial" pitchFamily="34" charset="0"/>
              </a:rPr>
              <a:t>Base: Italy already 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n=52; not aware n=458</a:t>
            </a:r>
          </a:p>
        </p:txBody>
      </p:sp>
      <p:sp>
        <p:nvSpPr>
          <p:cNvPr id="40" name="Rounded Rectangle 39"/>
          <p:cNvSpPr/>
          <p:nvPr/>
        </p:nvSpPr>
        <p:spPr>
          <a:xfrm>
            <a:off x="1800075" y="1960781"/>
            <a:ext cx="1314953" cy="453932"/>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Pre-activation</a:t>
            </a:r>
          </a:p>
          <a:p>
            <a:pPr algn="ctr">
              <a:defRPr/>
            </a:pPr>
            <a:r>
              <a:rPr lang="nl-BE" sz="1200" b="1" dirty="0" smtClean="0">
                <a:solidFill>
                  <a:schemeClr val="tx1"/>
                </a:solidFill>
              </a:rPr>
              <a:t>(already aware)</a:t>
            </a:r>
          </a:p>
        </p:txBody>
      </p:sp>
      <p:graphicFrame>
        <p:nvGraphicFramePr>
          <p:cNvPr id="42" name="Table 41"/>
          <p:cNvGraphicFramePr>
            <a:graphicFrameLocks noGrp="1"/>
          </p:cNvGraphicFramePr>
          <p:nvPr>
            <p:extLst>
              <p:ext uri="{D42A27DB-BD31-4B8C-83A1-F6EECF244321}">
                <p14:modId xmlns:p14="http://schemas.microsoft.com/office/powerpoint/2010/main" val="1253065914"/>
              </p:ext>
            </p:extLst>
          </p:nvPr>
        </p:nvGraphicFramePr>
        <p:xfrm>
          <a:off x="1641694" y="2830025"/>
          <a:ext cx="1831340" cy="2970700"/>
        </p:xfrm>
        <a:graphic>
          <a:graphicData uri="http://schemas.openxmlformats.org/drawingml/2006/table">
            <a:tbl>
              <a:tblPr firstRow="1" bandRow="1"/>
              <a:tblGrid>
                <a:gridCol w="552450"/>
                <a:gridCol w="403449"/>
                <a:gridCol w="619125"/>
                <a:gridCol w="256316"/>
              </a:tblGrid>
              <a:tr h="409117">
                <a:tc>
                  <a:txBody>
                    <a:bodyPr/>
                    <a:lstStyle/>
                    <a:p>
                      <a:pPr algn="ctr" fontAlgn="t"/>
                      <a:r>
                        <a:rPr lang="en-GB" sz="1050" b="1" i="0" u="none" strike="noStrike" dirty="0" smtClean="0">
                          <a:solidFill>
                            <a:schemeClr val="bg1"/>
                          </a:solidFill>
                          <a:effectLst/>
                          <a:latin typeface="Arial"/>
                        </a:rPr>
                        <a:t>84%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7%</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422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83%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GB" dirty="0"/>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047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78%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57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73%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7%</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163">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66%</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667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NA</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chemeClr val="tx1"/>
                          </a:solidFill>
                          <a:effectLst/>
                          <a:uLnTx/>
                          <a:uFillTx/>
                          <a:latin typeface="Arial"/>
                          <a:ea typeface="+mn-ea"/>
                          <a:cs typeface="+mn-cs"/>
                        </a:rPr>
                        <a:t>NA</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62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NA</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NA</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7" name="Rounded Rectangle 26"/>
          <p:cNvSpPr/>
          <p:nvPr/>
        </p:nvSpPr>
        <p:spPr>
          <a:xfrm>
            <a:off x="1571475" y="2490912"/>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Agree</a:t>
            </a:r>
            <a:endParaRPr kumimoji="0" lang="nl-BE" sz="1200" b="1" i="0" u="none" strike="noStrike" kern="0" cap="none" spc="0" normalizeH="0" baseline="0" noProof="0" dirty="0">
              <a:ln>
                <a:noFill/>
              </a:ln>
              <a:solidFill>
                <a:srgbClr val="00CCFF"/>
              </a:solidFill>
              <a:effectLst/>
              <a:uLnTx/>
              <a:uFillTx/>
            </a:endParaRPr>
          </a:p>
        </p:txBody>
      </p:sp>
      <p:sp>
        <p:nvSpPr>
          <p:cNvPr id="29" name="Rounded Rectangle 28"/>
          <p:cNvSpPr/>
          <p:nvPr/>
        </p:nvSpPr>
        <p:spPr>
          <a:xfrm>
            <a:off x="2543025" y="2490912"/>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Disagree</a:t>
            </a:r>
            <a:endParaRPr kumimoji="0" lang="nl-BE" sz="1200" b="1" i="0" u="none" strike="noStrike" kern="0" cap="none" spc="0" normalizeH="0" baseline="0" noProof="0" dirty="0">
              <a:ln>
                <a:noFill/>
              </a:ln>
              <a:solidFill>
                <a:srgbClr val="00CCFF"/>
              </a:solidFill>
              <a:effectLst/>
              <a:uLnTx/>
              <a:uFillTx/>
            </a:endParaRPr>
          </a:p>
        </p:txBody>
      </p:sp>
      <p:sp>
        <p:nvSpPr>
          <p:cNvPr id="31" name="Rounded Rectangle 30"/>
          <p:cNvSpPr/>
          <p:nvPr/>
        </p:nvSpPr>
        <p:spPr>
          <a:xfrm>
            <a:off x="3819375" y="1951256"/>
            <a:ext cx="1314953" cy="453932"/>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Post-activation</a:t>
            </a:r>
          </a:p>
          <a:p>
            <a:pPr algn="ctr">
              <a:defRPr/>
            </a:pPr>
            <a:r>
              <a:rPr lang="nl-BE" sz="1200" b="1" dirty="0" smtClean="0">
                <a:solidFill>
                  <a:schemeClr val="tx1"/>
                </a:solidFill>
              </a:rPr>
              <a:t>(already aware)</a:t>
            </a:r>
          </a:p>
        </p:txBody>
      </p:sp>
      <p:sp>
        <p:nvSpPr>
          <p:cNvPr id="32" name="Rounded Rectangle 31"/>
          <p:cNvSpPr/>
          <p:nvPr/>
        </p:nvSpPr>
        <p:spPr>
          <a:xfrm>
            <a:off x="5648175" y="1951256"/>
            <a:ext cx="1314953" cy="453932"/>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Post-activation</a:t>
            </a:r>
          </a:p>
          <a:p>
            <a:pPr algn="ctr">
              <a:defRPr/>
            </a:pPr>
            <a:r>
              <a:rPr lang="nl-BE" sz="1200" b="1" dirty="0" smtClean="0">
                <a:solidFill>
                  <a:schemeClr val="tx1"/>
                </a:solidFill>
              </a:rPr>
              <a:t>(NOT aware)</a:t>
            </a:r>
          </a:p>
        </p:txBody>
      </p:sp>
      <p:sp>
        <p:nvSpPr>
          <p:cNvPr id="33" name="Rounded Rectangle 32"/>
          <p:cNvSpPr/>
          <p:nvPr/>
        </p:nvSpPr>
        <p:spPr>
          <a:xfrm>
            <a:off x="3534911" y="2490912"/>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Agree</a:t>
            </a:r>
            <a:endParaRPr kumimoji="0" lang="nl-BE" sz="1200" b="1" i="0" u="none" strike="noStrike" kern="0" cap="none" spc="0" normalizeH="0" baseline="0" noProof="0" dirty="0">
              <a:ln>
                <a:noFill/>
              </a:ln>
              <a:solidFill>
                <a:srgbClr val="00CCFF"/>
              </a:solidFill>
              <a:effectLst/>
              <a:uLnTx/>
              <a:uFillTx/>
            </a:endParaRPr>
          </a:p>
        </p:txBody>
      </p:sp>
      <p:sp>
        <p:nvSpPr>
          <p:cNvPr id="34" name="Rounded Rectangle 33"/>
          <p:cNvSpPr/>
          <p:nvPr/>
        </p:nvSpPr>
        <p:spPr>
          <a:xfrm>
            <a:off x="4506461" y="2490912"/>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Disagree</a:t>
            </a:r>
            <a:endParaRPr kumimoji="0" lang="nl-BE" sz="1200" b="1" i="0" u="none" strike="noStrike" kern="0" cap="none" spc="0" normalizeH="0" baseline="0" noProof="0" dirty="0">
              <a:ln>
                <a:noFill/>
              </a:ln>
              <a:solidFill>
                <a:srgbClr val="00CCFF"/>
              </a:solidFill>
              <a:effectLst/>
              <a:uLnTx/>
              <a:uFillTx/>
            </a:endParaRPr>
          </a:p>
        </p:txBody>
      </p:sp>
      <p:sp>
        <p:nvSpPr>
          <p:cNvPr id="39" name="Rounded Rectangle 38"/>
          <p:cNvSpPr/>
          <p:nvPr/>
        </p:nvSpPr>
        <p:spPr>
          <a:xfrm>
            <a:off x="5403752" y="2490912"/>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Agree</a:t>
            </a:r>
            <a:endParaRPr kumimoji="0" lang="nl-BE" sz="1200" b="1" i="0" u="none" strike="noStrike" kern="0" cap="none" spc="0" normalizeH="0" baseline="0" noProof="0" dirty="0">
              <a:ln>
                <a:noFill/>
              </a:ln>
              <a:solidFill>
                <a:srgbClr val="00CCFF"/>
              </a:solidFill>
              <a:effectLst/>
              <a:uLnTx/>
              <a:uFillTx/>
            </a:endParaRPr>
          </a:p>
        </p:txBody>
      </p:sp>
      <p:sp>
        <p:nvSpPr>
          <p:cNvPr id="52" name="Rounded Rectangle 51"/>
          <p:cNvSpPr/>
          <p:nvPr/>
        </p:nvSpPr>
        <p:spPr>
          <a:xfrm>
            <a:off x="6375302" y="2490912"/>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Disagree</a:t>
            </a:r>
            <a:endParaRPr kumimoji="0" lang="nl-BE" sz="1200" b="1" i="0" u="none" strike="noStrike" kern="0" cap="none" spc="0" normalizeH="0" baseline="0" noProof="0" dirty="0">
              <a:ln>
                <a:noFill/>
              </a:ln>
              <a:solidFill>
                <a:srgbClr val="00CCFF"/>
              </a:solidFill>
              <a:effectLst/>
              <a:uLnTx/>
              <a:uFillTx/>
            </a:endParaRPr>
          </a:p>
        </p:txBody>
      </p:sp>
      <p:sp>
        <p:nvSpPr>
          <p:cNvPr id="59" name="TextBox 58"/>
          <p:cNvSpPr txBox="1"/>
          <p:nvPr/>
        </p:nvSpPr>
        <p:spPr>
          <a:xfrm>
            <a:off x="-501379" y="5081022"/>
            <a:ext cx="2133600"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Easy to navigate</a:t>
            </a:r>
            <a:endParaRPr lang="en-GB" sz="1200" i="1" dirty="0">
              <a:latin typeface="Arial" pitchFamily="34" charset="0"/>
              <a:cs typeface="Arial" pitchFamily="34" charset="0"/>
            </a:endParaRPr>
          </a:p>
        </p:txBody>
      </p:sp>
      <p:sp>
        <p:nvSpPr>
          <p:cNvPr id="60" name="TextBox 59"/>
          <p:cNvSpPr txBox="1"/>
          <p:nvPr/>
        </p:nvSpPr>
        <p:spPr>
          <a:xfrm>
            <a:off x="-61057" y="5347722"/>
            <a:ext cx="1693278"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Find most things I wanted</a:t>
            </a:r>
            <a:endParaRPr lang="en-GB" sz="1200" i="1" dirty="0">
              <a:latin typeface="Arial" pitchFamily="34" charset="0"/>
              <a:cs typeface="Arial" pitchFamily="34" charset="0"/>
            </a:endParaRPr>
          </a:p>
        </p:txBody>
      </p:sp>
      <p:sp>
        <p:nvSpPr>
          <p:cNvPr id="41" name="TextBox 40"/>
          <p:cNvSpPr txBox="1"/>
          <p:nvPr/>
        </p:nvSpPr>
        <p:spPr>
          <a:xfrm>
            <a:off x="-285750" y="3829675"/>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Recommendation</a:t>
            </a:r>
            <a:endParaRPr lang="en-GB" sz="1200" i="1" dirty="0">
              <a:latin typeface="Arial" pitchFamily="34" charset="0"/>
              <a:cs typeface="Arial" pitchFamily="34" charset="0"/>
            </a:endParaRPr>
          </a:p>
        </p:txBody>
      </p:sp>
      <p:sp>
        <p:nvSpPr>
          <p:cNvPr id="43" name="TextBox 42"/>
          <p:cNvSpPr txBox="1"/>
          <p:nvPr/>
        </p:nvSpPr>
        <p:spPr>
          <a:xfrm>
            <a:off x="-190501" y="2720484"/>
            <a:ext cx="1792657"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Site with millions of books etc.</a:t>
            </a:r>
            <a:endParaRPr lang="en-GB" sz="1200" i="1" dirty="0">
              <a:latin typeface="Arial" pitchFamily="34" charset="0"/>
              <a:cs typeface="Arial" pitchFamily="34" charset="0"/>
            </a:endParaRPr>
          </a:p>
        </p:txBody>
      </p:sp>
      <p:sp>
        <p:nvSpPr>
          <p:cNvPr id="44" name="TextBox 43"/>
          <p:cNvSpPr txBox="1"/>
          <p:nvPr/>
        </p:nvSpPr>
        <p:spPr>
          <a:xfrm>
            <a:off x="-285750" y="3347565"/>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Authoritative source</a:t>
            </a:r>
            <a:endParaRPr lang="en-GB" sz="1200" i="1" dirty="0">
              <a:latin typeface="Arial" pitchFamily="34" charset="0"/>
              <a:cs typeface="Arial" pitchFamily="34" charset="0"/>
            </a:endParaRPr>
          </a:p>
        </p:txBody>
      </p:sp>
      <p:sp>
        <p:nvSpPr>
          <p:cNvPr id="45" name="TextBox 44"/>
          <p:cNvSpPr txBox="1"/>
          <p:nvPr/>
        </p:nvSpPr>
        <p:spPr>
          <a:xfrm>
            <a:off x="-285750" y="4229763"/>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New way to explore</a:t>
            </a:r>
            <a:endParaRPr lang="en-GB" sz="1200" i="1" dirty="0">
              <a:latin typeface="Arial" pitchFamily="34" charset="0"/>
              <a:cs typeface="Arial" pitchFamily="34" charset="0"/>
            </a:endParaRPr>
          </a:p>
        </p:txBody>
      </p:sp>
      <p:sp>
        <p:nvSpPr>
          <p:cNvPr id="46" name="TextBox 45"/>
          <p:cNvSpPr txBox="1"/>
          <p:nvPr/>
        </p:nvSpPr>
        <p:spPr>
          <a:xfrm>
            <a:off x="-285750" y="4597615"/>
            <a:ext cx="1876425"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Can get the same somewhere else</a:t>
            </a:r>
            <a:endParaRPr lang="en-GB" sz="1200" i="1" dirty="0">
              <a:latin typeface="Arial" pitchFamily="34" charset="0"/>
              <a:cs typeface="Arial" pitchFamily="34"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3431491145"/>
              </p:ext>
            </p:extLst>
          </p:nvPr>
        </p:nvGraphicFramePr>
        <p:xfrm>
          <a:off x="3670519" y="2820500"/>
          <a:ext cx="1831340" cy="2970700"/>
        </p:xfrm>
        <a:graphic>
          <a:graphicData uri="http://schemas.openxmlformats.org/drawingml/2006/table">
            <a:tbl>
              <a:tblPr firstRow="1" bandRow="1"/>
              <a:tblGrid>
                <a:gridCol w="552450"/>
                <a:gridCol w="403449"/>
                <a:gridCol w="619125"/>
                <a:gridCol w="256316"/>
              </a:tblGrid>
              <a:tr h="409117">
                <a:tc>
                  <a:txBody>
                    <a:bodyPr/>
                    <a:lstStyle/>
                    <a:p>
                      <a:pPr algn="ctr" fontAlgn="t"/>
                      <a:r>
                        <a:rPr lang="en-GB" sz="1050" b="1" i="0" u="none" strike="noStrike" dirty="0" smtClean="0">
                          <a:solidFill>
                            <a:schemeClr val="bg1"/>
                          </a:solidFill>
                          <a:effectLst/>
                          <a:latin typeface="Arial"/>
                        </a:rPr>
                        <a:t>89%</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4%</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422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91%</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2%</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GB" dirty="0"/>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047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80%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2%</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57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77%</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2%</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163">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8%</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667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77%</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GB" sz="1050" b="1" i="0" u="none" strike="noStrike" dirty="0" smtClean="0">
                          <a:solidFill>
                            <a:schemeClr val="tx1"/>
                          </a:solidFill>
                          <a:effectLst/>
                          <a:latin typeface="Arial"/>
                        </a:rPr>
                        <a:t>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62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75%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4%</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1000009391"/>
              </p:ext>
            </p:extLst>
          </p:nvPr>
        </p:nvGraphicFramePr>
        <p:xfrm>
          <a:off x="5470744" y="2810975"/>
          <a:ext cx="1831340" cy="2970700"/>
        </p:xfrm>
        <a:graphic>
          <a:graphicData uri="http://schemas.openxmlformats.org/drawingml/2006/table">
            <a:tbl>
              <a:tblPr firstRow="1" bandRow="1"/>
              <a:tblGrid>
                <a:gridCol w="552450"/>
                <a:gridCol w="403449"/>
                <a:gridCol w="619125"/>
                <a:gridCol w="256316"/>
              </a:tblGrid>
              <a:tr h="409117">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4%</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422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58%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5%</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GB" dirty="0"/>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047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10%</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57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8%</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163">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6%</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667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chemeClr val="tx1"/>
                          </a:solidFill>
                          <a:effectLst/>
                          <a:uLnTx/>
                          <a:uFillTx/>
                          <a:latin typeface="Arial"/>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62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51%</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12%</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5" name="Picture 2" descr="http://upload.wikimedia.org/wikipedia/en/thumb/0/03/Flag_of_Italy.svg/225px-Flag_of_Italy.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61" y="1411527"/>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6" name="TextBox 55"/>
          <p:cNvSpPr txBox="1"/>
          <p:nvPr/>
        </p:nvSpPr>
        <p:spPr>
          <a:xfrm>
            <a:off x="774665" y="1590120"/>
            <a:ext cx="1330360" cy="276999"/>
          </a:xfrm>
          <a:prstGeom prst="rect">
            <a:avLst/>
          </a:prstGeom>
          <a:noFill/>
        </p:spPr>
        <p:txBody>
          <a:bodyPr wrap="square" rtlCol="0">
            <a:spAutoFit/>
          </a:bodyPr>
          <a:lstStyle/>
          <a:p>
            <a:pPr algn="ctr"/>
            <a:r>
              <a:rPr lang="en-GB" sz="1200" b="1" dirty="0" smtClean="0"/>
              <a:t>SAMPLE WAVE 2</a:t>
            </a:r>
            <a:endParaRPr lang="en-GB" sz="1200" b="1" dirty="0"/>
          </a:p>
        </p:txBody>
      </p:sp>
    </p:spTree>
    <p:extLst>
      <p:ext uri="{BB962C8B-B14F-4D97-AF65-F5344CB8AC3E}">
        <p14:creationId xmlns:p14="http://schemas.microsoft.com/office/powerpoint/2010/main" val="1975346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038850" cy="945349"/>
          </a:xfrm>
        </p:spPr>
        <p:txBody>
          <a:bodyPr/>
          <a:lstStyle/>
          <a:p>
            <a:r>
              <a:rPr lang="en-GB" sz="2800" dirty="0" smtClean="0"/>
              <a:t>Views of those not aware are similar in both waves</a:t>
            </a:r>
            <a:endParaRPr lang="en-GB" sz="28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1" name="Rectangle 20"/>
          <p:cNvSpPr/>
          <p:nvPr/>
        </p:nvSpPr>
        <p:spPr>
          <a:xfrm rot="548545">
            <a:off x="6975715" y="1134758"/>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7423251" y="821274"/>
            <a:ext cx="1436169"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25692" y="11432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ACTIVATION</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7299054" y="819623"/>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a:t>
            </a:r>
            <a:endParaRPr lang="nl-BE" b="1" dirty="0">
              <a:solidFill>
                <a:schemeClr val="bg1"/>
              </a:solidFill>
              <a:latin typeface="Arial Black" pitchFamily="34" charset="0"/>
              <a:cs typeface="Arial" pitchFamily="34" charset="0"/>
            </a:endParaRPr>
          </a:p>
        </p:txBody>
      </p:sp>
      <p:pic>
        <p:nvPicPr>
          <p:cNvPr id="46" name="Picture 2" descr="http://upload.wikimedia.org/wikipedia/en/thumb/0/03/Flag_of_Italy.svg/225px-Flag_of_Italy.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61" y="1411527"/>
            <a:ext cx="564352" cy="37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4" name="TextBox 53"/>
          <p:cNvSpPr txBox="1"/>
          <p:nvPr/>
        </p:nvSpPr>
        <p:spPr>
          <a:xfrm>
            <a:off x="774665" y="1590120"/>
            <a:ext cx="1330360" cy="276999"/>
          </a:xfrm>
          <a:prstGeom prst="rect">
            <a:avLst/>
          </a:prstGeom>
          <a:noFill/>
        </p:spPr>
        <p:txBody>
          <a:bodyPr wrap="square" rtlCol="0">
            <a:spAutoFit/>
          </a:bodyPr>
          <a:lstStyle/>
          <a:p>
            <a:pPr algn="ctr"/>
            <a:r>
              <a:rPr lang="en-GB" sz="1200" b="1" dirty="0" smtClean="0"/>
              <a:t>SAMPLE WAVE 2</a:t>
            </a:r>
            <a:endParaRPr lang="en-GB" sz="1200" b="1" dirty="0"/>
          </a:p>
        </p:txBody>
      </p:sp>
      <p:sp>
        <p:nvSpPr>
          <p:cNvPr id="42" name="Rectangle 41"/>
          <p:cNvSpPr/>
          <p:nvPr/>
        </p:nvSpPr>
        <p:spPr>
          <a:xfrm>
            <a:off x="171449" y="5809387"/>
            <a:ext cx="8124826" cy="338554"/>
          </a:xfrm>
          <a:prstGeom prst="rect">
            <a:avLst/>
          </a:prstGeom>
        </p:spPr>
        <p:txBody>
          <a:bodyPr wrap="square">
            <a:spAutoFit/>
          </a:bodyPr>
          <a:lstStyle/>
          <a:p>
            <a:r>
              <a:rPr lang="en-GB" sz="800" dirty="0" smtClean="0">
                <a:latin typeface="Arial" pitchFamily="34" charset="0"/>
                <a:cs typeface="Arial" pitchFamily="34" charset="0"/>
              </a:rPr>
              <a:t>Q13. Now </a:t>
            </a:r>
            <a:r>
              <a:rPr lang="en-GB" sz="800" dirty="0">
                <a:latin typeface="Arial" pitchFamily="34" charset="0"/>
                <a:cs typeface="Arial" pitchFamily="34" charset="0"/>
              </a:rPr>
              <a:t>that you have visited the Europeana website, please take a look at the statements </a:t>
            </a:r>
            <a:r>
              <a:rPr lang="en-GB" sz="800" dirty="0" smtClean="0">
                <a:latin typeface="Arial" pitchFamily="34" charset="0"/>
                <a:cs typeface="Arial" pitchFamily="34" charset="0"/>
              </a:rPr>
              <a:t>below. Please </a:t>
            </a:r>
            <a:r>
              <a:rPr lang="en-GB" sz="800" dirty="0">
                <a:latin typeface="Arial" pitchFamily="34" charset="0"/>
                <a:cs typeface="Arial" pitchFamily="34" charset="0"/>
              </a:rPr>
              <a:t>answer each statement, saying how much you agree or </a:t>
            </a:r>
            <a:r>
              <a:rPr lang="en-GB" sz="800" dirty="0" smtClean="0">
                <a:latin typeface="Arial" pitchFamily="34" charset="0"/>
                <a:cs typeface="Arial" pitchFamily="34" charset="0"/>
              </a:rPr>
              <a:t>disagree</a:t>
            </a:r>
          </a:p>
          <a:p>
            <a:r>
              <a:rPr lang="en-GB" sz="800" dirty="0" smtClean="0">
                <a:latin typeface="Arial" pitchFamily="34" charset="0"/>
                <a:cs typeface="Arial" pitchFamily="34" charset="0"/>
              </a:rPr>
              <a:t>Base: Italy already 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W2 n=52; not aware n=458. W1 aware n=65; not ware n=451</a:t>
            </a:r>
          </a:p>
        </p:txBody>
      </p:sp>
      <p:sp>
        <p:nvSpPr>
          <p:cNvPr id="56" name="TextBox 55"/>
          <p:cNvSpPr txBox="1"/>
          <p:nvPr/>
        </p:nvSpPr>
        <p:spPr>
          <a:xfrm>
            <a:off x="-501379" y="5081022"/>
            <a:ext cx="2133600"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Easy to navigate</a:t>
            </a:r>
            <a:endParaRPr lang="en-GB" sz="1200" i="1" dirty="0">
              <a:latin typeface="Arial" pitchFamily="34" charset="0"/>
              <a:cs typeface="Arial" pitchFamily="34" charset="0"/>
            </a:endParaRPr>
          </a:p>
        </p:txBody>
      </p:sp>
      <p:sp>
        <p:nvSpPr>
          <p:cNvPr id="57" name="TextBox 56"/>
          <p:cNvSpPr txBox="1"/>
          <p:nvPr/>
        </p:nvSpPr>
        <p:spPr>
          <a:xfrm>
            <a:off x="-61057" y="5347722"/>
            <a:ext cx="1693278"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Find most things I wanted</a:t>
            </a:r>
            <a:endParaRPr lang="en-GB" sz="1200" i="1" dirty="0">
              <a:latin typeface="Arial" pitchFamily="34" charset="0"/>
              <a:cs typeface="Arial" pitchFamily="34" charset="0"/>
            </a:endParaRPr>
          </a:p>
        </p:txBody>
      </p:sp>
      <p:sp>
        <p:nvSpPr>
          <p:cNvPr id="58" name="TextBox 57"/>
          <p:cNvSpPr txBox="1"/>
          <p:nvPr/>
        </p:nvSpPr>
        <p:spPr>
          <a:xfrm>
            <a:off x="-285750" y="3829675"/>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Recommendation</a:t>
            </a:r>
            <a:endParaRPr lang="en-GB" sz="1200" i="1" dirty="0">
              <a:latin typeface="Arial" pitchFamily="34" charset="0"/>
              <a:cs typeface="Arial" pitchFamily="34" charset="0"/>
            </a:endParaRPr>
          </a:p>
        </p:txBody>
      </p:sp>
      <p:sp>
        <p:nvSpPr>
          <p:cNvPr id="63" name="TextBox 62"/>
          <p:cNvSpPr txBox="1"/>
          <p:nvPr/>
        </p:nvSpPr>
        <p:spPr>
          <a:xfrm>
            <a:off x="-190501" y="2720484"/>
            <a:ext cx="1792657"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Site with millions of books etc.</a:t>
            </a:r>
            <a:endParaRPr lang="en-GB" sz="1200" i="1" dirty="0">
              <a:latin typeface="Arial" pitchFamily="34" charset="0"/>
              <a:cs typeface="Arial" pitchFamily="34" charset="0"/>
            </a:endParaRPr>
          </a:p>
        </p:txBody>
      </p:sp>
      <p:sp>
        <p:nvSpPr>
          <p:cNvPr id="64" name="TextBox 63"/>
          <p:cNvSpPr txBox="1"/>
          <p:nvPr/>
        </p:nvSpPr>
        <p:spPr>
          <a:xfrm>
            <a:off x="-285750" y="3347565"/>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Authoritative source</a:t>
            </a:r>
            <a:endParaRPr lang="en-GB" sz="1200" i="1" dirty="0">
              <a:latin typeface="Arial" pitchFamily="34" charset="0"/>
              <a:cs typeface="Arial" pitchFamily="34" charset="0"/>
            </a:endParaRPr>
          </a:p>
        </p:txBody>
      </p:sp>
      <p:sp>
        <p:nvSpPr>
          <p:cNvPr id="65" name="TextBox 64"/>
          <p:cNvSpPr txBox="1"/>
          <p:nvPr/>
        </p:nvSpPr>
        <p:spPr>
          <a:xfrm>
            <a:off x="-285750" y="4229763"/>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New way to explore</a:t>
            </a:r>
            <a:endParaRPr lang="en-GB" sz="1200" i="1" dirty="0">
              <a:latin typeface="Arial" pitchFamily="34" charset="0"/>
              <a:cs typeface="Arial" pitchFamily="34" charset="0"/>
            </a:endParaRPr>
          </a:p>
        </p:txBody>
      </p:sp>
      <p:sp>
        <p:nvSpPr>
          <p:cNvPr id="66" name="TextBox 65"/>
          <p:cNvSpPr txBox="1"/>
          <p:nvPr/>
        </p:nvSpPr>
        <p:spPr>
          <a:xfrm>
            <a:off x="-285750" y="4597615"/>
            <a:ext cx="1876425"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Can get the same somewhere else</a:t>
            </a:r>
            <a:endParaRPr lang="en-GB" sz="1200" i="1" dirty="0">
              <a:latin typeface="Arial" pitchFamily="34" charset="0"/>
              <a:cs typeface="Arial" pitchFamily="34" charset="0"/>
            </a:endParaRPr>
          </a:p>
        </p:txBody>
      </p:sp>
      <p:sp>
        <p:nvSpPr>
          <p:cNvPr id="67" name="Rounded Rectangle 66"/>
          <p:cNvSpPr/>
          <p:nvPr/>
        </p:nvSpPr>
        <p:spPr>
          <a:xfrm>
            <a:off x="2698969" y="1728619"/>
            <a:ext cx="3720881" cy="357356"/>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Post-</a:t>
            </a:r>
            <a:r>
              <a:rPr lang="nl-BE" sz="1200" b="1" dirty="0" err="1" smtClean="0">
                <a:solidFill>
                  <a:schemeClr val="tx1"/>
                </a:solidFill>
              </a:rPr>
              <a:t>activation</a:t>
            </a:r>
            <a:r>
              <a:rPr lang="nl-BE" sz="1200" b="1" dirty="0" smtClean="0">
                <a:solidFill>
                  <a:schemeClr val="tx1"/>
                </a:solidFill>
              </a:rPr>
              <a:t> (NOT aware)</a:t>
            </a:r>
          </a:p>
        </p:txBody>
      </p:sp>
      <p:sp>
        <p:nvSpPr>
          <p:cNvPr id="68" name="Rounded Rectangle 67"/>
          <p:cNvSpPr/>
          <p:nvPr/>
        </p:nvSpPr>
        <p:spPr>
          <a:xfrm>
            <a:off x="2631977" y="2424350"/>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Agree</a:t>
            </a:r>
            <a:endParaRPr kumimoji="0" lang="nl-BE" sz="1200" b="1" i="0" u="none" strike="noStrike" kern="0" cap="none" spc="0" normalizeH="0" baseline="0" noProof="0" dirty="0">
              <a:ln>
                <a:noFill/>
              </a:ln>
              <a:solidFill>
                <a:srgbClr val="00CCFF"/>
              </a:solidFill>
              <a:effectLst/>
              <a:uLnTx/>
              <a:uFillTx/>
            </a:endParaRPr>
          </a:p>
        </p:txBody>
      </p:sp>
      <p:sp>
        <p:nvSpPr>
          <p:cNvPr id="69" name="Rounded Rectangle 68"/>
          <p:cNvSpPr/>
          <p:nvPr/>
        </p:nvSpPr>
        <p:spPr>
          <a:xfrm>
            <a:off x="3603527" y="2424350"/>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Disagree</a:t>
            </a:r>
            <a:endParaRPr kumimoji="0" lang="nl-BE" sz="1200" b="1" i="0" u="none" strike="noStrike" kern="0" cap="none" spc="0" normalizeH="0" baseline="0" noProof="0" dirty="0">
              <a:ln>
                <a:noFill/>
              </a:ln>
              <a:solidFill>
                <a:srgbClr val="00CCFF"/>
              </a:solidFill>
              <a:effectLst/>
              <a:uLnTx/>
              <a:uFillTx/>
            </a:endParaRPr>
          </a:p>
        </p:txBody>
      </p:sp>
      <p:graphicFrame>
        <p:nvGraphicFramePr>
          <p:cNvPr id="70" name="Table 69"/>
          <p:cNvGraphicFramePr>
            <a:graphicFrameLocks noGrp="1"/>
          </p:cNvGraphicFramePr>
          <p:nvPr>
            <p:extLst>
              <p:ext uri="{D42A27DB-BD31-4B8C-83A1-F6EECF244321}">
                <p14:modId xmlns:p14="http://schemas.microsoft.com/office/powerpoint/2010/main" val="923318543"/>
              </p:ext>
            </p:extLst>
          </p:nvPr>
        </p:nvGraphicFramePr>
        <p:xfrm>
          <a:off x="2698969" y="2744413"/>
          <a:ext cx="1831340" cy="2970700"/>
        </p:xfrm>
        <a:graphic>
          <a:graphicData uri="http://schemas.openxmlformats.org/drawingml/2006/table">
            <a:tbl>
              <a:tblPr firstRow="1" bandRow="1"/>
              <a:tblGrid>
                <a:gridCol w="552450"/>
                <a:gridCol w="403449"/>
                <a:gridCol w="619125"/>
                <a:gridCol w="256316"/>
              </a:tblGrid>
              <a:tr h="409117">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4%</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422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58%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5%</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GB" dirty="0"/>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047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10%</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57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8%</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163">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6%</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667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chemeClr val="tx1"/>
                          </a:solidFill>
                          <a:effectLst/>
                          <a:uLnTx/>
                          <a:uFillTx/>
                          <a:latin typeface="Arial"/>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62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51%</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12%</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1" name="Rounded Rectangle 70"/>
          <p:cNvSpPr/>
          <p:nvPr/>
        </p:nvSpPr>
        <p:spPr>
          <a:xfrm>
            <a:off x="4698902" y="2424350"/>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Agree</a:t>
            </a:r>
            <a:endParaRPr kumimoji="0" lang="nl-BE" sz="1200" b="1" i="0" u="none" strike="noStrike" kern="0" cap="none" spc="0" normalizeH="0" baseline="0" noProof="0" dirty="0">
              <a:ln>
                <a:noFill/>
              </a:ln>
              <a:solidFill>
                <a:srgbClr val="00CCFF"/>
              </a:solidFill>
              <a:effectLst/>
              <a:uLnTx/>
              <a:uFillTx/>
            </a:endParaRPr>
          </a:p>
        </p:txBody>
      </p:sp>
      <p:sp>
        <p:nvSpPr>
          <p:cNvPr id="72" name="Rounded Rectangle 71"/>
          <p:cNvSpPr/>
          <p:nvPr/>
        </p:nvSpPr>
        <p:spPr>
          <a:xfrm>
            <a:off x="5670452" y="2424350"/>
            <a:ext cx="763588" cy="21907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00CCFF"/>
                </a:solidFill>
              </a:rPr>
              <a:t>Disagree</a:t>
            </a:r>
            <a:endParaRPr kumimoji="0" lang="nl-BE" sz="1200" b="1" i="0" u="none" strike="noStrike" kern="0" cap="none" spc="0" normalizeH="0" baseline="0" noProof="0" dirty="0">
              <a:ln>
                <a:noFill/>
              </a:ln>
              <a:solidFill>
                <a:srgbClr val="00CCFF"/>
              </a:solidFill>
              <a:effectLst/>
              <a:uLnTx/>
              <a:uFillTx/>
            </a:endParaRPr>
          </a:p>
        </p:txBody>
      </p:sp>
      <p:graphicFrame>
        <p:nvGraphicFramePr>
          <p:cNvPr id="73" name="Table 72"/>
          <p:cNvGraphicFramePr>
            <a:graphicFrameLocks noGrp="1"/>
          </p:cNvGraphicFramePr>
          <p:nvPr>
            <p:extLst>
              <p:ext uri="{D42A27DB-BD31-4B8C-83A1-F6EECF244321}">
                <p14:modId xmlns:p14="http://schemas.microsoft.com/office/powerpoint/2010/main" val="4261086231"/>
              </p:ext>
            </p:extLst>
          </p:nvPr>
        </p:nvGraphicFramePr>
        <p:xfrm>
          <a:off x="4813519" y="2734888"/>
          <a:ext cx="1831340" cy="2970700"/>
        </p:xfrm>
        <a:graphic>
          <a:graphicData uri="http://schemas.openxmlformats.org/drawingml/2006/table">
            <a:tbl>
              <a:tblPr firstRow="1" bandRow="1"/>
              <a:tblGrid>
                <a:gridCol w="552450"/>
                <a:gridCol w="403449"/>
                <a:gridCol w="619125"/>
                <a:gridCol w="256316"/>
              </a:tblGrid>
              <a:tr h="409117">
                <a:tc>
                  <a:txBody>
                    <a:bodyPr/>
                    <a:lstStyle/>
                    <a:p>
                      <a:pPr algn="ctr" fontAlgn="t"/>
                      <a:r>
                        <a:rPr lang="en-GB" sz="1050" b="1" i="0" u="none" strike="noStrike" dirty="0" smtClean="0">
                          <a:solidFill>
                            <a:schemeClr val="bg1"/>
                          </a:solidFill>
                          <a:effectLst/>
                          <a:latin typeface="Arial"/>
                        </a:rPr>
                        <a:t>60%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6%</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422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63%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4%</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GB" dirty="0"/>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047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64%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6%</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57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62%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8%</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163">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667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62%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chemeClr val="tx1"/>
                          </a:solidFill>
                          <a:effectLst/>
                          <a:uLnTx/>
                          <a:uFillTx/>
                          <a:latin typeface="Arial"/>
                          <a:ea typeface="+mn-ea"/>
                          <a:cs typeface="+mn-cs"/>
                        </a:rPr>
                        <a:t>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625">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50%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9%</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4" name="Rounded Rectangle 73"/>
          <p:cNvSpPr/>
          <p:nvPr/>
        </p:nvSpPr>
        <p:spPr>
          <a:xfrm>
            <a:off x="5333282" y="2138600"/>
            <a:ext cx="449467"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W1</a:t>
            </a:r>
          </a:p>
        </p:txBody>
      </p:sp>
      <p:sp>
        <p:nvSpPr>
          <p:cNvPr id="75" name="Rounded Rectangle 74"/>
          <p:cNvSpPr/>
          <p:nvPr/>
        </p:nvSpPr>
        <p:spPr>
          <a:xfrm>
            <a:off x="3228640" y="2138600"/>
            <a:ext cx="449467"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spTree>
    <p:extLst>
      <p:ext uri="{BB962C8B-B14F-4D97-AF65-F5344CB8AC3E}">
        <p14:creationId xmlns:p14="http://schemas.microsoft.com/office/powerpoint/2010/main" val="3649276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igh-Res Stock Photography: Woman laughing looking at handheld computer device"/>
          <p:cNvPicPr>
            <a:picLocks noChangeAspect="1" noChangeArrowheads="1"/>
          </p:cNvPicPr>
          <p:nvPr/>
        </p:nvPicPr>
        <p:blipFill rotWithShape="1">
          <a:blip r:embed="rId2">
            <a:extLst>
              <a:ext uri="{28A0092B-C50C-407E-A947-70E740481C1C}">
                <a14:useLocalDpi xmlns:a14="http://schemas.microsoft.com/office/drawing/2010/main" val="0"/>
              </a:ext>
            </a:extLst>
          </a:blip>
          <a:srcRect l="24489" r="28668"/>
          <a:stretch/>
        </p:blipFill>
        <p:spPr bwMode="auto">
          <a:xfrm>
            <a:off x="-933450" y="-82693"/>
            <a:ext cx="4876800" cy="6940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Usage Intention</a:t>
            </a:r>
          </a:p>
          <a:p>
            <a:pPr lvl="0" algn="ctr"/>
            <a:r>
              <a:rPr lang="en-US" sz="2400" dirty="0" smtClean="0"/>
              <a:t>Post-activation</a:t>
            </a:r>
            <a:endParaRPr lang="en-US" sz="2400" dirty="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499459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1" name="Rectangle 20"/>
          <p:cNvSpPr/>
          <p:nvPr/>
        </p:nvSpPr>
        <p:spPr>
          <a:xfrm rot="548545">
            <a:off x="7527748" y="1178894"/>
            <a:ext cx="1405142"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6418501" y="707497"/>
            <a:ext cx="2453803"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73317" y="1152747"/>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88% P6M</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6427262" y="712429"/>
            <a:ext cx="2432618"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CURRENT USAGE</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514112"/>
            <a:ext cx="8124826" cy="584775"/>
          </a:xfrm>
          <a:prstGeom prst="rect">
            <a:avLst/>
          </a:prstGeom>
        </p:spPr>
        <p:txBody>
          <a:bodyPr wrap="square">
            <a:spAutoFit/>
          </a:bodyPr>
          <a:lstStyle/>
          <a:p>
            <a:r>
              <a:rPr lang="en-GB" sz="800" dirty="0">
                <a:latin typeface="Arial" pitchFamily="34" charset="0"/>
                <a:cs typeface="Arial" pitchFamily="34" charset="0"/>
              </a:rPr>
              <a:t>Q9. And 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Q10</a:t>
            </a:r>
            <a:r>
              <a:rPr lang="en-GB" sz="800" dirty="0">
                <a:latin typeface="Arial" pitchFamily="34" charset="0"/>
                <a:cs typeface="Arial" pitchFamily="34" charset="0"/>
              </a:rPr>
              <a:t>. And how likely are you to visit each of these sites in the next six months?  Please indicate for each </a:t>
            </a:r>
            <a:r>
              <a:rPr lang="en-GB" sz="800" dirty="0" smtClean="0">
                <a:latin typeface="Arial" pitchFamily="34" charset="0"/>
                <a:cs typeface="Arial" pitchFamily="34" charset="0"/>
              </a:rPr>
              <a:t>site</a:t>
            </a:r>
          </a:p>
          <a:p>
            <a:r>
              <a:rPr lang="en-GB" sz="800" dirty="0" smtClean="0">
                <a:latin typeface="Arial" pitchFamily="34" charset="0"/>
                <a:cs typeface="Arial" pitchFamily="34" charset="0"/>
              </a:rPr>
              <a:t>Q14. How </a:t>
            </a:r>
            <a:r>
              <a:rPr lang="en-GB" sz="800" dirty="0">
                <a:latin typeface="Arial" pitchFamily="34" charset="0"/>
                <a:cs typeface="Arial" pitchFamily="34" charset="0"/>
              </a:rPr>
              <a:t>likely are you to visit this site again in the future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Already 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n=52; not aware n=458</a:t>
            </a:r>
          </a:p>
        </p:txBody>
      </p:sp>
      <p:sp>
        <p:nvSpPr>
          <p:cNvPr id="55" name="Rounded Rectangle 54"/>
          <p:cNvSpPr/>
          <p:nvPr/>
        </p:nvSpPr>
        <p:spPr>
          <a:xfrm>
            <a:off x="754243" y="2661229"/>
            <a:ext cx="2266066" cy="382703"/>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Pre-activation</a:t>
            </a:r>
          </a:p>
          <a:p>
            <a:pPr algn="ctr">
              <a:defRPr/>
            </a:pPr>
            <a:r>
              <a:rPr lang="nl-BE" sz="1200" b="1" dirty="0" smtClean="0">
                <a:solidFill>
                  <a:schemeClr val="tx1"/>
                </a:solidFill>
              </a:rPr>
              <a:t>(already aware) future usage</a:t>
            </a:r>
          </a:p>
        </p:txBody>
      </p:sp>
      <p:graphicFrame>
        <p:nvGraphicFramePr>
          <p:cNvPr id="56" name="Table 55"/>
          <p:cNvGraphicFramePr>
            <a:graphicFrameLocks noGrp="1"/>
          </p:cNvGraphicFramePr>
          <p:nvPr>
            <p:extLst>
              <p:ext uri="{D42A27DB-BD31-4B8C-83A1-F6EECF244321}">
                <p14:modId xmlns:p14="http://schemas.microsoft.com/office/powerpoint/2010/main" val="1318681401"/>
              </p:ext>
            </p:extLst>
          </p:nvPr>
        </p:nvGraphicFramePr>
        <p:xfrm>
          <a:off x="972434" y="3668313"/>
          <a:ext cx="1685925" cy="438150"/>
        </p:xfrm>
        <a:graphic>
          <a:graphicData uri="http://schemas.openxmlformats.org/drawingml/2006/table">
            <a:tbl>
              <a:tblPr firstRow="1" bandRow="1"/>
              <a:tblGrid>
                <a:gridCol w="533400"/>
                <a:gridCol w="552450"/>
                <a:gridCol w="600075"/>
              </a:tblGrid>
              <a:tr h="438150">
                <a:tc>
                  <a:txBody>
                    <a:bodyPr/>
                    <a:lstStyle/>
                    <a:p>
                      <a:pPr algn="ctr" fontAlgn="t"/>
                      <a:r>
                        <a:rPr lang="en-GB" sz="1050" b="1" i="0" u="none" strike="noStrike" dirty="0" smtClean="0">
                          <a:solidFill>
                            <a:schemeClr val="bg1"/>
                          </a:solidFill>
                          <a:effectLst/>
                          <a:latin typeface="Arial"/>
                        </a:rPr>
                        <a:t>88%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12%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57" name="Rounded Rectangle 56"/>
          <p:cNvSpPr/>
          <p:nvPr/>
        </p:nvSpPr>
        <p:spPr>
          <a:xfrm>
            <a:off x="743834" y="3060836"/>
            <a:ext cx="100012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LIKELY</a:t>
            </a:r>
          </a:p>
        </p:txBody>
      </p:sp>
      <p:sp>
        <p:nvSpPr>
          <p:cNvPr id="58" name="Rounded Rectangle 57"/>
          <p:cNvSpPr/>
          <p:nvPr/>
        </p:nvSpPr>
        <p:spPr>
          <a:xfrm>
            <a:off x="1887276" y="3060836"/>
            <a:ext cx="1133033"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UNLIKELY</a:t>
            </a:r>
          </a:p>
        </p:txBody>
      </p:sp>
      <p:sp>
        <p:nvSpPr>
          <p:cNvPr id="75" name="Title 1"/>
          <p:cNvSpPr>
            <a:spLocks noGrp="1"/>
          </p:cNvSpPr>
          <p:nvPr>
            <p:ph type="title"/>
          </p:nvPr>
        </p:nvSpPr>
        <p:spPr>
          <a:xfrm>
            <a:off x="457200" y="304800"/>
            <a:ext cx="5838825" cy="945349"/>
          </a:xfrm>
        </p:spPr>
        <p:txBody>
          <a:bodyPr/>
          <a:lstStyle/>
          <a:p>
            <a:r>
              <a:rPr lang="en-GB" sz="2400" smtClean="0"/>
              <a:t>Future usage – increase in liklihood of visiting after reminding them of the site and its content</a:t>
            </a:r>
            <a:endParaRPr lang="en-GB" sz="240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2" y="1446022"/>
            <a:ext cx="1107583" cy="661324"/>
          </a:xfrm>
          <a:prstGeom prst="rect">
            <a:avLst/>
          </a:prstGeom>
        </p:spPr>
      </p:pic>
      <p:cxnSp>
        <p:nvCxnSpPr>
          <p:cNvPr id="40" name="Straight Connector 39"/>
          <p:cNvCxnSpPr/>
          <p:nvPr/>
        </p:nvCxnSpPr>
        <p:spPr>
          <a:xfrm flipV="1">
            <a:off x="3183624" y="2678641"/>
            <a:ext cx="0" cy="275987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6041566" y="2726526"/>
            <a:ext cx="0" cy="275987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3545068" y="2661229"/>
            <a:ext cx="2266066" cy="382703"/>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Post-activation</a:t>
            </a:r>
          </a:p>
          <a:p>
            <a:pPr algn="ctr">
              <a:defRPr/>
            </a:pPr>
            <a:r>
              <a:rPr lang="nl-BE" sz="1200" b="1" dirty="0" smtClean="0">
                <a:solidFill>
                  <a:schemeClr val="tx1"/>
                </a:solidFill>
              </a:rPr>
              <a:t>(already aware) future usage</a:t>
            </a:r>
          </a:p>
        </p:txBody>
      </p:sp>
      <p:graphicFrame>
        <p:nvGraphicFramePr>
          <p:cNvPr id="43" name="Table 42"/>
          <p:cNvGraphicFramePr>
            <a:graphicFrameLocks noGrp="1"/>
          </p:cNvGraphicFramePr>
          <p:nvPr>
            <p:extLst>
              <p:ext uri="{D42A27DB-BD31-4B8C-83A1-F6EECF244321}">
                <p14:modId xmlns:p14="http://schemas.microsoft.com/office/powerpoint/2010/main" val="76125352"/>
              </p:ext>
            </p:extLst>
          </p:nvPr>
        </p:nvGraphicFramePr>
        <p:xfrm>
          <a:off x="3763259" y="3668313"/>
          <a:ext cx="1685925" cy="438150"/>
        </p:xfrm>
        <a:graphic>
          <a:graphicData uri="http://schemas.openxmlformats.org/drawingml/2006/table">
            <a:tbl>
              <a:tblPr firstRow="1" bandRow="1"/>
              <a:tblGrid>
                <a:gridCol w="533400"/>
                <a:gridCol w="552450"/>
                <a:gridCol w="600075"/>
              </a:tblGrid>
              <a:tr h="438150">
                <a:tc>
                  <a:txBody>
                    <a:bodyPr/>
                    <a:lstStyle/>
                    <a:p>
                      <a:pPr algn="ctr" fontAlgn="t"/>
                      <a:r>
                        <a:rPr lang="en-GB" sz="1050" b="1" i="0" u="none" strike="noStrike" dirty="0" smtClean="0">
                          <a:solidFill>
                            <a:schemeClr val="bg1"/>
                          </a:solidFill>
                          <a:effectLst/>
                          <a:latin typeface="Arial"/>
                        </a:rPr>
                        <a:t>98%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44" name="Rounded Rectangle 43"/>
          <p:cNvSpPr/>
          <p:nvPr/>
        </p:nvSpPr>
        <p:spPr>
          <a:xfrm>
            <a:off x="3534659" y="3060836"/>
            <a:ext cx="100012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LIKELY</a:t>
            </a:r>
          </a:p>
        </p:txBody>
      </p:sp>
      <p:sp>
        <p:nvSpPr>
          <p:cNvPr id="45" name="Rounded Rectangle 44"/>
          <p:cNvSpPr/>
          <p:nvPr/>
        </p:nvSpPr>
        <p:spPr>
          <a:xfrm>
            <a:off x="4678101" y="3060836"/>
            <a:ext cx="1133033"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UNLIKELY</a:t>
            </a:r>
          </a:p>
        </p:txBody>
      </p:sp>
      <p:sp>
        <p:nvSpPr>
          <p:cNvPr id="48" name="Rectangle 47"/>
          <p:cNvSpPr/>
          <p:nvPr/>
        </p:nvSpPr>
        <p:spPr>
          <a:xfrm rot="367842">
            <a:off x="7529275" y="1546291"/>
            <a:ext cx="1380242" cy="215444"/>
          </a:xfrm>
          <a:prstGeom prst="rect">
            <a:avLst/>
          </a:prstGeom>
        </p:spPr>
        <p:txBody>
          <a:bodyPr wrap="square">
            <a:spAutoFit/>
          </a:bodyPr>
          <a:lstStyle/>
          <a:p>
            <a:r>
              <a:rPr lang="en-GB" sz="800" dirty="0" smtClean="0">
                <a:latin typeface="Arial" pitchFamily="34" charset="0"/>
                <a:cs typeface="Arial" pitchFamily="34" charset="0"/>
              </a:rPr>
              <a:t>P6M = Past 6 months</a:t>
            </a:r>
          </a:p>
        </p:txBody>
      </p:sp>
      <p:cxnSp>
        <p:nvCxnSpPr>
          <p:cNvPr id="49" name="Straight Arrow Connector 48"/>
          <p:cNvCxnSpPr/>
          <p:nvPr/>
        </p:nvCxnSpPr>
        <p:spPr>
          <a:xfrm>
            <a:off x="3957637" y="4218773"/>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0" name="Table 49"/>
          <p:cNvGraphicFramePr>
            <a:graphicFrameLocks noGrp="1"/>
          </p:cNvGraphicFramePr>
          <p:nvPr>
            <p:extLst>
              <p:ext uri="{D42A27DB-BD31-4B8C-83A1-F6EECF244321}">
                <p14:modId xmlns:p14="http://schemas.microsoft.com/office/powerpoint/2010/main" val="2299239750"/>
              </p:ext>
            </p:extLst>
          </p:nvPr>
        </p:nvGraphicFramePr>
        <p:xfrm>
          <a:off x="3486592" y="4300664"/>
          <a:ext cx="1133475" cy="876300"/>
        </p:xfrm>
        <a:graphic>
          <a:graphicData uri="http://schemas.openxmlformats.org/drawingml/2006/table">
            <a:tbl>
              <a:tblPr firstRow="1" bandRow="1"/>
              <a:tblGrid>
                <a:gridCol w="533400"/>
                <a:gridCol w="600075"/>
              </a:tblGrid>
              <a:tr h="438150">
                <a:tc>
                  <a:txBody>
                    <a:bodyPr/>
                    <a:lstStyle/>
                    <a:p>
                      <a:pPr algn="ctr" fontAlgn="t"/>
                      <a:r>
                        <a:rPr lang="en-GB" sz="1050" b="1" i="0" u="none" strike="noStrike" dirty="0" smtClean="0">
                          <a:solidFill>
                            <a:schemeClr val="tx1"/>
                          </a:solidFill>
                          <a:effectLst/>
                          <a:latin typeface="Arial"/>
                        </a:rPr>
                        <a:t>Very</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Quite</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62%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r>
                        <a:rPr lang="en-GB" sz="1050" b="1" i="0" u="none" strike="noStrike" dirty="0" smtClean="0">
                          <a:solidFill>
                            <a:schemeClr val="bg1"/>
                          </a:solidFill>
                          <a:effectLst/>
                          <a:latin typeface="Arial"/>
                        </a:rPr>
                        <a:t>36%</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r>
            </a:tbl>
          </a:graphicData>
        </a:graphic>
      </p:graphicFrame>
      <p:cxnSp>
        <p:nvCxnSpPr>
          <p:cNvPr id="51" name="Straight Arrow Connector 50"/>
          <p:cNvCxnSpPr/>
          <p:nvPr/>
        </p:nvCxnSpPr>
        <p:spPr>
          <a:xfrm>
            <a:off x="5138737" y="4218773"/>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2" name="Table 51"/>
          <p:cNvGraphicFramePr>
            <a:graphicFrameLocks noGrp="1"/>
          </p:cNvGraphicFramePr>
          <p:nvPr>
            <p:extLst>
              <p:ext uri="{D42A27DB-BD31-4B8C-83A1-F6EECF244321}">
                <p14:modId xmlns:p14="http://schemas.microsoft.com/office/powerpoint/2010/main" val="1022022202"/>
              </p:ext>
            </p:extLst>
          </p:nvPr>
        </p:nvGraphicFramePr>
        <p:xfrm>
          <a:off x="4667692" y="4300664"/>
          <a:ext cx="1133475" cy="876300"/>
        </p:xfrm>
        <a:graphic>
          <a:graphicData uri="http://schemas.openxmlformats.org/drawingml/2006/table">
            <a:tbl>
              <a:tblPr firstRow="1" bandRow="1"/>
              <a:tblGrid>
                <a:gridCol w="533400"/>
                <a:gridCol w="600075"/>
              </a:tblGrid>
              <a:tr h="438150">
                <a:tc>
                  <a:txBody>
                    <a:bodyPr/>
                    <a:lstStyle/>
                    <a:p>
                      <a:pPr algn="ctr" fontAlgn="t"/>
                      <a:r>
                        <a:rPr lang="en-GB" sz="1000" b="1" i="0" u="none" strike="noStrike" dirty="0" smtClean="0">
                          <a:solidFill>
                            <a:schemeClr val="tx1"/>
                          </a:solidFill>
                          <a:effectLst/>
                          <a:latin typeface="Arial"/>
                        </a:rPr>
                        <a:t>Not very</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00" b="1" i="0" u="none" strike="noStrike" dirty="0" smtClean="0">
                          <a:solidFill>
                            <a:schemeClr val="tx1"/>
                          </a:solidFill>
                          <a:effectLst/>
                          <a:latin typeface="Arial"/>
                        </a:rPr>
                        <a:t>Not at all</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050" b="1" i="0" u="none" strike="noStrike" dirty="0" smtClean="0">
                          <a:solidFill>
                            <a:schemeClr val="bg1"/>
                          </a:solidFill>
                          <a:effectLst/>
                          <a:latin typeface="Arial"/>
                        </a:rPr>
                        <a:t>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cxnSp>
        <p:nvCxnSpPr>
          <p:cNvPr id="63" name="Straight Arrow Connector 62"/>
          <p:cNvCxnSpPr/>
          <p:nvPr/>
        </p:nvCxnSpPr>
        <p:spPr>
          <a:xfrm>
            <a:off x="1175856" y="4203620"/>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4" name="Table 63"/>
          <p:cNvGraphicFramePr>
            <a:graphicFrameLocks noGrp="1"/>
          </p:cNvGraphicFramePr>
          <p:nvPr>
            <p:extLst>
              <p:ext uri="{D42A27DB-BD31-4B8C-83A1-F6EECF244321}">
                <p14:modId xmlns:p14="http://schemas.microsoft.com/office/powerpoint/2010/main" val="2922103138"/>
              </p:ext>
            </p:extLst>
          </p:nvPr>
        </p:nvGraphicFramePr>
        <p:xfrm>
          <a:off x="704811" y="4285511"/>
          <a:ext cx="1133475" cy="876300"/>
        </p:xfrm>
        <a:graphic>
          <a:graphicData uri="http://schemas.openxmlformats.org/drawingml/2006/table">
            <a:tbl>
              <a:tblPr firstRow="1" bandRow="1"/>
              <a:tblGrid>
                <a:gridCol w="533400"/>
                <a:gridCol w="600075"/>
              </a:tblGrid>
              <a:tr h="438150">
                <a:tc>
                  <a:txBody>
                    <a:bodyPr/>
                    <a:lstStyle/>
                    <a:p>
                      <a:pPr algn="ctr" fontAlgn="t"/>
                      <a:r>
                        <a:rPr lang="en-GB" sz="1050" b="1" i="0" u="none" strike="noStrike" dirty="0" smtClean="0">
                          <a:solidFill>
                            <a:schemeClr val="tx1"/>
                          </a:solidFill>
                          <a:effectLst/>
                          <a:latin typeface="Arial"/>
                        </a:rPr>
                        <a:t>Very</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Quite</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63%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r>
                        <a:rPr lang="en-GB" sz="1050" b="1" i="0" u="none" strike="noStrike" dirty="0" smtClean="0">
                          <a:solidFill>
                            <a:schemeClr val="bg1"/>
                          </a:solidFill>
                          <a:effectLst/>
                          <a:latin typeface="Arial"/>
                        </a:rPr>
                        <a:t>25%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r>
            </a:tbl>
          </a:graphicData>
        </a:graphic>
      </p:graphicFrame>
      <p:cxnSp>
        <p:nvCxnSpPr>
          <p:cNvPr id="65" name="Straight Arrow Connector 64"/>
          <p:cNvCxnSpPr/>
          <p:nvPr/>
        </p:nvCxnSpPr>
        <p:spPr>
          <a:xfrm>
            <a:off x="2356956" y="4203620"/>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6" name="Table 65"/>
          <p:cNvGraphicFramePr>
            <a:graphicFrameLocks noGrp="1"/>
          </p:cNvGraphicFramePr>
          <p:nvPr>
            <p:extLst>
              <p:ext uri="{D42A27DB-BD31-4B8C-83A1-F6EECF244321}">
                <p14:modId xmlns:p14="http://schemas.microsoft.com/office/powerpoint/2010/main" val="17038684"/>
              </p:ext>
            </p:extLst>
          </p:nvPr>
        </p:nvGraphicFramePr>
        <p:xfrm>
          <a:off x="1885911" y="4285511"/>
          <a:ext cx="1133475" cy="876300"/>
        </p:xfrm>
        <a:graphic>
          <a:graphicData uri="http://schemas.openxmlformats.org/drawingml/2006/table">
            <a:tbl>
              <a:tblPr firstRow="1" bandRow="1"/>
              <a:tblGrid>
                <a:gridCol w="533400"/>
                <a:gridCol w="600075"/>
              </a:tblGrid>
              <a:tr h="438150">
                <a:tc>
                  <a:txBody>
                    <a:bodyPr/>
                    <a:lstStyle/>
                    <a:p>
                      <a:pPr algn="ctr" fontAlgn="t"/>
                      <a:r>
                        <a:rPr lang="en-GB" sz="1000" b="1" i="0" u="none" strike="noStrike" dirty="0" smtClean="0">
                          <a:solidFill>
                            <a:schemeClr val="tx1"/>
                          </a:solidFill>
                          <a:effectLst/>
                          <a:latin typeface="Arial"/>
                        </a:rPr>
                        <a:t>Not very</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00" b="1" i="0" u="none" strike="noStrike" dirty="0" smtClean="0">
                          <a:solidFill>
                            <a:schemeClr val="tx1"/>
                          </a:solidFill>
                          <a:effectLst/>
                          <a:latin typeface="Arial"/>
                        </a:rPr>
                        <a:t>Not at all</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050" b="1" i="0" u="none" strike="noStrike" dirty="0" smtClean="0">
                          <a:solidFill>
                            <a:schemeClr val="bg1"/>
                          </a:solidFill>
                          <a:effectLst/>
                          <a:latin typeface="Arial"/>
                        </a:rPr>
                        <a:t>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Tree>
    <p:extLst>
      <p:ext uri="{BB962C8B-B14F-4D97-AF65-F5344CB8AC3E}">
        <p14:creationId xmlns:p14="http://schemas.microsoft.com/office/powerpoint/2010/main" val="754999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1" name="Rectangle 20"/>
          <p:cNvSpPr/>
          <p:nvPr/>
        </p:nvSpPr>
        <p:spPr>
          <a:xfrm rot="548545">
            <a:off x="7527748" y="1178894"/>
            <a:ext cx="1405142"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6418501" y="707497"/>
            <a:ext cx="2453803"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73317" y="1152747"/>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95% P6M</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6427262" y="712429"/>
            <a:ext cx="2432618"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CURRENT USAGE</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514112"/>
            <a:ext cx="8124826" cy="584775"/>
          </a:xfrm>
          <a:prstGeom prst="rect">
            <a:avLst/>
          </a:prstGeom>
        </p:spPr>
        <p:txBody>
          <a:bodyPr wrap="square">
            <a:spAutoFit/>
          </a:bodyPr>
          <a:lstStyle/>
          <a:p>
            <a:r>
              <a:rPr lang="en-GB" sz="800" dirty="0">
                <a:latin typeface="Arial" pitchFamily="34" charset="0"/>
                <a:cs typeface="Arial" pitchFamily="34" charset="0"/>
              </a:rPr>
              <a:t>Q9. And 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Q10</a:t>
            </a:r>
            <a:r>
              <a:rPr lang="en-GB" sz="800" dirty="0">
                <a:latin typeface="Arial" pitchFamily="34" charset="0"/>
                <a:cs typeface="Arial" pitchFamily="34" charset="0"/>
              </a:rPr>
              <a:t>. And how likely are you to visit each of these sites in the next six months?  Please indicate for each </a:t>
            </a:r>
            <a:r>
              <a:rPr lang="en-GB" sz="800" dirty="0" smtClean="0">
                <a:latin typeface="Arial" pitchFamily="34" charset="0"/>
                <a:cs typeface="Arial" pitchFamily="34" charset="0"/>
              </a:rPr>
              <a:t>site</a:t>
            </a:r>
          </a:p>
          <a:p>
            <a:r>
              <a:rPr lang="en-GB" sz="800" dirty="0" smtClean="0">
                <a:latin typeface="Arial" pitchFamily="34" charset="0"/>
                <a:cs typeface="Arial" pitchFamily="34" charset="0"/>
              </a:rPr>
              <a:t>Q14. How </a:t>
            </a:r>
            <a:r>
              <a:rPr lang="en-GB" sz="800" dirty="0">
                <a:latin typeface="Arial" pitchFamily="34" charset="0"/>
                <a:cs typeface="Arial" pitchFamily="34" charset="0"/>
              </a:rPr>
              <a:t>likely are you to visit this site again in the future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Already 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n=52; not aware n=1433.</a:t>
            </a:r>
          </a:p>
        </p:txBody>
      </p:sp>
      <p:sp>
        <p:nvSpPr>
          <p:cNvPr id="55" name="Rounded Rectangle 54"/>
          <p:cNvSpPr/>
          <p:nvPr/>
        </p:nvSpPr>
        <p:spPr>
          <a:xfrm>
            <a:off x="754243" y="2661229"/>
            <a:ext cx="2266066" cy="382703"/>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Pre-activation</a:t>
            </a:r>
          </a:p>
          <a:p>
            <a:pPr algn="ctr">
              <a:defRPr/>
            </a:pPr>
            <a:r>
              <a:rPr lang="nl-BE" sz="1200" b="1" dirty="0" smtClean="0">
                <a:solidFill>
                  <a:schemeClr val="tx1"/>
                </a:solidFill>
              </a:rPr>
              <a:t>(already aware) future usage</a:t>
            </a:r>
          </a:p>
        </p:txBody>
      </p:sp>
      <p:graphicFrame>
        <p:nvGraphicFramePr>
          <p:cNvPr id="56" name="Table 55"/>
          <p:cNvGraphicFramePr>
            <a:graphicFrameLocks noGrp="1"/>
          </p:cNvGraphicFramePr>
          <p:nvPr>
            <p:extLst>
              <p:ext uri="{D42A27DB-BD31-4B8C-83A1-F6EECF244321}">
                <p14:modId xmlns:p14="http://schemas.microsoft.com/office/powerpoint/2010/main" val="684741743"/>
              </p:ext>
            </p:extLst>
          </p:nvPr>
        </p:nvGraphicFramePr>
        <p:xfrm>
          <a:off x="972434" y="3668313"/>
          <a:ext cx="1685925" cy="438150"/>
        </p:xfrm>
        <a:graphic>
          <a:graphicData uri="http://schemas.openxmlformats.org/drawingml/2006/table">
            <a:tbl>
              <a:tblPr firstRow="1" bandRow="1"/>
              <a:tblGrid>
                <a:gridCol w="533400"/>
                <a:gridCol w="552450"/>
                <a:gridCol w="600075"/>
              </a:tblGrid>
              <a:tr h="438150">
                <a:tc>
                  <a:txBody>
                    <a:bodyPr/>
                    <a:lstStyle/>
                    <a:p>
                      <a:pPr algn="ctr" fontAlgn="t"/>
                      <a:r>
                        <a:rPr lang="en-GB" sz="1050" b="1" i="0" u="none" strike="noStrike" dirty="0" smtClean="0">
                          <a:solidFill>
                            <a:schemeClr val="bg1"/>
                          </a:solidFill>
                          <a:effectLst/>
                          <a:latin typeface="Arial"/>
                        </a:rPr>
                        <a:t>88%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12%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57" name="Rounded Rectangle 56"/>
          <p:cNvSpPr/>
          <p:nvPr/>
        </p:nvSpPr>
        <p:spPr>
          <a:xfrm>
            <a:off x="743834" y="3060836"/>
            <a:ext cx="100012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LIKELY</a:t>
            </a:r>
          </a:p>
        </p:txBody>
      </p:sp>
      <p:sp>
        <p:nvSpPr>
          <p:cNvPr id="58" name="Rounded Rectangle 57"/>
          <p:cNvSpPr/>
          <p:nvPr/>
        </p:nvSpPr>
        <p:spPr>
          <a:xfrm>
            <a:off x="1887276" y="3060836"/>
            <a:ext cx="1133033"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UNLIKELY</a:t>
            </a:r>
          </a:p>
        </p:txBody>
      </p:sp>
      <p:sp>
        <p:nvSpPr>
          <p:cNvPr id="69" name="Rounded Rectangle 68"/>
          <p:cNvSpPr/>
          <p:nvPr/>
        </p:nvSpPr>
        <p:spPr>
          <a:xfrm>
            <a:off x="6212799" y="2644351"/>
            <a:ext cx="2273495" cy="393686"/>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Post-activation</a:t>
            </a:r>
          </a:p>
          <a:p>
            <a:pPr algn="ctr">
              <a:defRPr/>
            </a:pPr>
            <a:r>
              <a:rPr lang="nl-BE" sz="1200" b="1" dirty="0" smtClean="0">
                <a:solidFill>
                  <a:schemeClr val="tx1"/>
                </a:solidFill>
              </a:rPr>
              <a:t>(NOT aware) future usage</a:t>
            </a:r>
          </a:p>
        </p:txBody>
      </p:sp>
      <p:sp>
        <p:nvSpPr>
          <p:cNvPr id="70" name="Rounded Rectangle 69"/>
          <p:cNvSpPr/>
          <p:nvPr/>
        </p:nvSpPr>
        <p:spPr>
          <a:xfrm>
            <a:off x="6209819" y="3084443"/>
            <a:ext cx="100012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LIKELY</a:t>
            </a:r>
          </a:p>
        </p:txBody>
      </p:sp>
      <p:sp>
        <p:nvSpPr>
          <p:cNvPr id="71" name="Rounded Rectangle 70"/>
          <p:cNvSpPr/>
          <p:nvPr/>
        </p:nvSpPr>
        <p:spPr>
          <a:xfrm>
            <a:off x="7353261" y="3084443"/>
            <a:ext cx="1133033"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UNLIKELY</a:t>
            </a:r>
          </a:p>
        </p:txBody>
      </p:sp>
      <p:graphicFrame>
        <p:nvGraphicFramePr>
          <p:cNvPr id="72" name="Table 71"/>
          <p:cNvGraphicFramePr>
            <a:graphicFrameLocks noGrp="1"/>
          </p:cNvGraphicFramePr>
          <p:nvPr>
            <p:extLst>
              <p:ext uri="{D42A27DB-BD31-4B8C-83A1-F6EECF244321}">
                <p14:modId xmlns:p14="http://schemas.microsoft.com/office/powerpoint/2010/main" val="3384112422"/>
              </p:ext>
            </p:extLst>
          </p:nvPr>
        </p:nvGraphicFramePr>
        <p:xfrm>
          <a:off x="6429761" y="3662772"/>
          <a:ext cx="1685925" cy="438150"/>
        </p:xfrm>
        <a:graphic>
          <a:graphicData uri="http://schemas.openxmlformats.org/drawingml/2006/table">
            <a:tbl>
              <a:tblPr firstRow="1" bandRow="1"/>
              <a:tblGrid>
                <a:gridCol w="533400"/>
                <a:gridCol w="552450"/>
                <a:gridCol w="600075"/>
              </a:tblGrid>
              <a:tr h="438150">
                <a:tc>
                  <a:txBody>
                    <a:bodyPr/>
                    <a:lstStyle/>
                    <a:p>
                      <a:pPr algn="ctr" fontAlgn="t"/>
                      <a:r>
                        <a:rPr lang="en-GB" sz="1050" b="1" i="0" u="none" strike="noStrike" dirty="0" smtClean="0">
                          <a:solidFill>
                            <a:schemeClr val="bg1"/>
                          </a:solidFill>
                          <a:effectLst/>
                          <a:latin typeface="Arial"/>
                        </a:rPr>
                        <a:t>77%</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23%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75" name="Title 1"/>
          <p:cNvSpPr>
            <a:spLocks noGrp="1"/>
          </p:cNvSpPr>
          <p:nvPr>
            <p:ph type="title"/>
          </p:nvPr>
        </p:nvSpPr>
        <p:spPr>
          <a:xfrm>
            <a:off x="457200" y="304800"/>
            <a:ext cx="5343525" cy="945349"/>
          </a:xfrm>
        </p:spPr>
        <p:txBody>
          <a:bodyPr/>
          <a:lstStyle/>
          <a:p>
            <a:r>
              <a:rPr lang="nl-BE" sz="2800" dirty="0" err="1" smtClean="0"/>
              <a:t>Future</a:t>
            </a:r>
            <a:r>
              <a:rPr lang="nl-BE" sz="2800" dirty="0" smtClean="0"/>
              <a:t> </a:t>
            </a:r>
            <a:r>
              <a:rPr lang="nl-BE" sz="2800" dirty="0" err="1" smtClean="0"/>
              <a:t>usage</a:t>
            </a:r>
            <a:r>
              <a:rPr lang="nl-BE" sz="2800" dirty="0" smtClean="0"/>
              <a:t> – </a:t>
            </a:r>
            <a:r>
              <a:rPr lang="nl-BE" sz="2800" dirty="0" err="1" smtClean="0"/>
              <a:t>those</a:t>
            </a:r>
            <a:r>
              <a:rPr lang="nl-BE" sz="2800" dirty="0" smtClean="0"/>
              <a:t> </a:t>
            </a:r>
            <a:r>
              <a:rPr lang="nl-BE" sz="2800" dirty="0" err="1" smtClean="0"/>
              <a:t>not</a:t>
            </a:r>
            <a:r>
              <a:rPr lang="nl-BE" sz="2800" dirty="0" smtClean="0"/>
              <a:t> </a:t>
            </a:r>
            <a:r>
              <a:rPr lang="nl-BE" sz="2800" dirty="0" err="1" smtClean="0"/>
              <a:t>aware</a:t>
            </a:r>
            <a:r>
              <a:rPr lang="nl-BE" sz="2800" dirty="0" smtClean="0"/>
              <a:t> are </a:t>
            </a:r>
            <a:r>
              <a:rPr lang="nl-BE" sz="2800" dirty="0" err="1" smtClean="0"/>
              <a:t>less</a:t>
            </a:r>
            <a:r>
              <a:rPr lang="nl-BE" sz="2800" dirty="0" smtClean="0"/>
              <a:t> </a:t>
            </a:r>
            <a:r>
              <a:rPr lang="nl-BE" sz="2800" dirty="0" err="1" smtClean="0"/>
              <a:t>likely</a:t>
            </a:r>
            <a:r>
              <a:rPr lang="nl-BE" sz="2800" dirty="0" smtClean="0"/>
              <a:t>, but </a:t>
            </a:r>
            <a:r>
              <a:rPr lang="nl-BE" sz="2800" dirty="0" err="1" smtClean="0"/>
              <a:t>still</a:t>
            </a:r>
            <a:r>
              <a:rPr lang="nl-BE" sz="2800" dirty="0" smtClean="0"/>
              <a:t> </a:t>
            </a:r>
            <a:r>
              <a:rPr lang="nl-BE" sz="2800" dirty="0" err="1" smtClean="0"/>
              <a:t>positive</a:t>
            </a:r>
            <a:endParaRPr lang="nl-BE" sz="2800" dirty="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2" y="1884172"/>
            <a:ext cx="1107583" cy="661324"/>
          </a:xfrm>
          <a:prstGeom prst="rect">
            <a:avLst/>
          </a:prstGeom>
        </p:spPr>
      </p:pic>
      <p:cxnSp>
        <p:nvCxnSpPr>
          <p:cNvPr id="40" name="Straight Connector 39"/>
          <p:cNvCxnSpPr/>
          <p:nvPr/>
        </p:nvCxnSpPr>
        <p:spPr>
          <a:xfrm flipV="1">
            <a:off x="3183624" y="2678641"/>
            <a:ext cx="0" cy="275987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6041566" y="2726526"/>
            <a:ext cx="0" cy="275987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3545068" y="2661229"/>
            <a:ext cx="2266066" cy="382703"/>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Post-activation</a:t>
            </a:r>
          </a:p>
          <a:p>
            <a:pPr algn="ctr">
              <a:defRPr/>
            </a:pPr>
            <a:r>
              <a:rPr lang="nl-BE" sz="1200" b="1" dirty="0" smtClean="0">
                <a:solidFill>
                  <a:schemeClr val="tx1"/>
                </a:solidFill>
              </a:rPr>
              <a:t>(already aware) future usage</a:t>
            </a:r>
          </a:p>
        </p:txBody>
      </p:sp>
      <p:graphicFrame>
        <p:nvGraphicFramePr>
          <p:cNvPr id="43" name="Table 42"/>
          <p:cNvGraphicFramePr>
            <a:graphicFrameLocks noGrp="1"/>
          </p:cNvGraphicFramePr>
          <p:nvPr>
            <p:extLst>
              <p:ext uri="{D42A27DB-BD31-4B8C-83A1-F6EECF244321}">
                <p14:modId xmlns:p14="http://schemas.microsoft.com/office/powerpoint/2010/main" val="1643837251"/>
              </p:ext>
            </p:extLst>
          </p:nvPr>
        </p:nvGraphicFramePr>
        <p:xfrm>
          <a:off x="3763259" y="3668313"/>
          <a:ext cx="1685925" cy="438150"/>
        </p:xfrm>
        <a:graphic>
          <a:graphicData uri="http://schemas.openxmlformats.org/drawingml/2006/table">
            <a:tbl>
              <a:tblPr firstRow="1" bandRow="1"/>
              <a:tblGrid>
                <a:gridCol w="533400"/>
                <a:gridCol w="552450"/>
                <a:gridCol w="600075"/>
              </a:tblGrid>
              <a:tr h="438150">
                <a:tc>
                  <a:txBody>
                    <a:bodyPr/>
                    <a:lstStyle/>
                    <a:p>
                      <a:pPr algn="ctr" fontAlgn="t"/>
                      <a:r>
                        <a:rPr lang="en-GB" sz="1050" b="1" i="0" u="none" strike="noStrike" dirty="0" smtClean="0">
                          <a:solidFill>
                            <a:schemeClr val="bg1"/>
                          </a:solidFill>
                          <a:effectLst/>
                          <a:latin typeface="Arial"/>
                        </a:rPr>
                        <a:t>98%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bg1"/>
                          </a:solidFill>
                          <a:effectLst/>
                          <a:latin typeface="Arial"/>
                        </a:rPr>
                        <a:t>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44" name="Rounded Rectangle 43"/>
          <p:cNvSpPr/>
          <p:nvPr/>
        </p:nvSpPr>
        <p:spPr>
          <a:xfrm>
            <a:off x="3534659" y="3060836"/>
            <a:ext cx="100012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LIKELY</a:t>
            </a:r>
          </a:p>
        </p:txBody>
      </p:sp>
      <p:sp>
        <p:nvSpPr>
          <p:cNvPr id="45" name="Rounded Rectangle 44"/>
          <p:cNvSpPr/>
          <p:nvPr/>
        </p:nvSpPr>
        <p:spPr>
          <a:xfrm>
            <a:off x="4678101" y="3060836"/>
            <a:ext cx="1133033"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UNLIKELY</a:t>
            </a:r>
          </a:p>
        </p:txBody>
      </p:sp>
      <p:sp>
        <p:nvSpPr>
          <p:cNvPr id="48" name="Rectangle 47"/>
          <p:cNvSpPr/>
          <p:nvPr/>
        </p:nvSpPr>
        <p:spPr>
          <a:xfrm rot="367842">
            <a:off x="7529275" y="1546291"/>
            <a:ext cx="1380242" cy="215444"/>
          </a:xfrm>
          <a:prstGeom prst="rect">
            <a:avLst/>
          </a:prstGeom>
        </p:spPr>
        <p:txBody>
          <a:bodyPr wrap="square">
            <a:spAutoFit/>
          </a:bodyPr>
          <a:lstStyle/>
          <a:p>
            <a:r>
              <a:rPr lang="en-GB" sz="800" dirty="0" smtClean="0">
                <a:latin typeface="Arial" pitchFamily="34" charset="0"/>
                <a:cs typeface="Arial" pitchFamily="34" charset="0"/>
              </a:rPr>
              <a:t>P6M = Past 6 months</a:t>
            </a:r>
          </a:p>
        </p:txBody>
      </p:sp>
      <p:cxnSp>
        <p:nvCxnSpPr>
          <p:cNvPr id="49" name="Straight Arrow Connector 48"/>
          <p:cNvCxnSpPr/>
          <p:nvPr/>
        </p:nvCxnSpPr>
        <p:spPr>
          <a:xfrm>
            <a:off x="3957637" y="4218773"/>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0" name="Table 49"/>
          <p:cNvGraphicFramePr>
            <a:graphicFrameLocks noGrp="1"/>
          </p:cNvGraphicFramePr>
          <p:nvPr>
            <p:extLst>
              <p:ext uri="{D42A27DB-BD31-4B8C-83A1-F6EECF244321}">
                <p14:modId xmlns:p14="http://schemas.microsoft.com/office/powerpoint/2010/main" val="2723030945"/>
              </p:ext>
            </p:extLst>
          </p:nvPr>
        </p:nvGraphicFramePr>
        <p:xfrm>
          <a:off x="3486592" y="4300664"/>
          <a:ext cx="1133475" cy="876300"/>
        </p:xfrm>
        <a:graphic>
          <a:graphicData uri="http://schemas.openxmlformats.org/drawingml/2006/table">
            <a:tbl>
              <a:tblPr firstRow="1" bandRow="1"/>
              <a:tblGrid>
                <a:gridCol w="533400"/>
                <a:gridCol w="600075"/>
              </a:tblGrid>
              <a:tr h="438150">
                <a:tc>
                  <a:txBody>
                    <a:bodyPr/>
                    <a:lstStyle/>
                    <a:p>
                      <a:pPr algn="ctr" fontAlgn="t"/>
                      <a:r>
                        <a:rPr lang="en-GB" sz="1050" b="1" i="0" u="none" strike="noStrike" dirty="0" smtClean="0">
                          <a:solidFill>
                            <a:schemeClr val="tx1"/>
                          </a:solidFill>
                          <a:effectLst/>
                          <a:latin typeface="Arial"/>
                        </a:rPr>
                        <a:t>Very</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Quite</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62%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r>
                        <a:rPr lang="en-GB" sz="1050" b="1" i="0" u="none" strike="noStrike" dirty="0" smtClean="0">
                          <a:solidFill>
                            <a:schemeClr val="bg1"/>
                          </a:solidFill>
                          <a:effectLst/>
                          <a:latin typeface="Arial"/>
                        </a:rPr>
                        <a:t>36%</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r>
            </a:tbl>
          </a:graphicData>
        </a:graphic>
      </p:graphicFrame>
      <p:cxnSp>
        <p:nvCxnSpPr>
          <p:cNvPr id="51" name="Straight Arrow Connector 50"/>
          <p:cNvCxnSpPr/>
          <p:nvPr/>
        </p:nvCxnSpPr>
        <p:spPr>
          <a:xfrm>
            <a:off x="5138737" y="4218773"/>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2" name="Table 51"/>
          <p:cNvGraphicFramePr>
            <a:graphicFrameLocks noGrp="1"/>
          </p:cNvGraphicFramePr>
          <p:nvPr>
            <p:extLst>
              <p:ext uri="{D42A27DB-BD31-4B8C-83A1-F6EECF244321}">
                <p14:modId xmlns:p14="http://schemas.microsoft.com/office/powerpoint/2010/main" val="2251361261"/>
              </p:ext>
            </p:extLst>
          </p:nvPr>
        </p:nvGraphicFramePr>
        <p:xfrm>
          <a:off x="4667692" y="4300664"/>
          <a:ext cx="1133475" cy="876300"/>
        </p:xfrm>
        <a:graphic>
          <a:graphicData uri="http://schemas.openxmlformats.org/drawingml/2006/table">
            <a:tbl>
              <a:tblPr firstRow="1" bandRow="1"/>
              <a:tblGrid>
                <a:gridCol w="533400"/>
                <a:gridCol w="600075"/>
              </a:tblGrid>
              <a:tr h="438150">
                <a:tc>
                  <a:txBody>
                    <a:bodyPr/>
                    <a:lstStyle/>
                    <a:p>
                      <a:pPr algn="ctr" fontAlgn="t"/>
                      <a:r>
                        <a:rPr lang="en-GB" sz="1000" b="1" i="0" u="none" strike="noStrike" dirty="0" smtClean="0">
                          <a:solidFill>
                            <a:schemeClr val="tx1"/>
                          </a:solidFill>
                          <a:effectLst/>
                          <a:latin typeface="Arial"/>
                        </a:rPr>
                        <a:t>Not very</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00" b="1" i="0" u="none" strike="noStrike" dirty="0" smtClean="0">
                          <a:solidFill>
                            <a:schemeClr val="tx1"/>
                          </a:solidFill>
                          <a:effectLst/>
                          <a:latin typeface="Arial"/>
                        </a:rPr>
                        <a:t>Not at all</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050" b="1" i="0" u="none" strike="noStrike" dirty="0" smtClean="0">
                          <a:solidFill>
                            <a:schemeClr val="bg1"/>
                          </a:solidFill>
                          <a:effectLst/>
                          <a:latin typeface="Arial"/>
                        </a:rPr>
                        <a:t>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cxnSp>
        <p:nvCxnSpPr>
          <p:cNvPr id="59" name="Straight Arrow Connector 58"/>
          <p:cNvCxnSpPr/>
          <p:nvPr/>
        </p:nvCxnSpPr>
        <p:spPr>
          <a:xfrm>
            <a:off x="6672262" y="4218773"/>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0" name="Table 59"/>
          <p:cNvGraphicFramePr>
            <a:graphicFrameLocks noGrp="1"/>
          </p:cNvGraphicFramePr>
          <p:nvPr>
            <p:extLst>
              <p:ext uri="{D42A27DB-BD31-4B8C-83A1-F6EECF244321}">
                <p14:modId xmlns:p14="http://schemas.microsoft.com/office/powerpoint/2010/main" val="3981215270"/>
              </p:ext>
            </p:extLst>
          </p:nvPr>
        </p:nvGraphicFramePr>
        <p:xfrm>
          <a:off x="6201217" y="4300664"/>
          <a:ext cx="1133475" cy="876300"/>
        </p:xfrm>
        <a:graphic>
          <a:graphicData uri="http://schemas.openxmlformats.org/drawingml/2006/table">
            <a:tbl>
              <a:tblPr firstRow="1" bandRow="1"/>
              <a:tblGrid>
                <a:gridCol w="533400"/>
                <a:gridCol w="600075"/>
              </a:tblGrid>
              <a:tr h="438150">
                <a:tc>
                  <a:txBody>
                    <a:bodyPr/>
                    <a:lstStyle/>
                    <a:p>
                      <a:pPr algn="ctr" fontAlgn="t"/>
                      <a:r>
                        <a:rPr lang="en-GB" sz="1050" b="1" i="0" u="none" strike="noStrike" dirty="0" smtClean="0">
                          <a:solidFill>
                            <a:schemeClr val="tx1"/>
                          </a:solidFill>
                          <a:effectLst/>
                          <a:latin typeface="Arial"/>
                        </a:rPr>
                        <a:t>Very</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Quite</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32%</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r>
                        <a:rPr lang="en-GB" sz="1050" b="1" i="0" u="none" strike="noStrike" dirty="0" smtClean="0">
                          <a:solidFill>
                            <a:schemeClr val="bg1"/>
                          </a:solidFill>
                          <a:effectLst/>
                          <a:latin typeface="Arial"/>
                        </a:rPr>
                        <a:t>45%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r>
            </a:tbl>
          </a:graphicData>
        </a:graphic>
      </p:graphicFrame>
      <p:cxnSp>
        <p:nvCxnSpPr>
          <p:cNvPr id="61" name="Straight Arrow Connector 60"/>
          <p:cNvCxnSpPr/>
          <p:nvPr/>
        </p:nvCxnSpPr>
        <p:spPr>
          <a:xfrm>
            <a:off x="7853362" y="4218773"/>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2" name="Table 61"/>
          <p:cNvGraphicFramePr>
            <a:graphicFrameLocks noGrp="1"/>
          </p:cNvGraphicFramePr>
          <p:nvPr>
            <p:extLst>
              <p:ext uri="{D42A27DB-BD31-4B8C-83A1-F6EECF244321}">
                <p14:modId xmlns:p14="http://schemas.microsoft.com/office/powerpoint/2010/main" val="3111783343"/>
              </p:ext>
            </p:extLst>
          </p:nvPr>
        </p:nvGraphicFramePr>
        <p:xfrm>
          <a:off x="7382317" y="4300664"/>
          <a:ext cx="1133475" cy="876300"/>
        </p:xfrm>
        <a:graphic>
          <a:graphicData uri="http://schemas.openxmlformats.org/drawingml/2006/table">
            <a:tbl>
              <a:tblPr firstRow="1" bandRow="1"/>
              <a:tblGrid>
                <a:gridCol w="533400"/>
                <a:gridCol w="600075"/>
              </a:tblGrid>
              <a:tr h="438150">
                <a:tc>
                  <a:txBody>
                    <a:bodyPr/>
                    <a:lstStyle/>
                    <a:p>
                      <a:pPr algn="ctr" fontAlgn="t"/>
                      <a:r>
                        <a:rPr lang="en-GB" sz="1000" b="1" i="0" u="none" strike="noStrike" dirty="0" smtClean="0">
                          <a:solidFill>
                            <a:schemeClr val="tx1"/>
                          </a:solidFill>
                          <a:effectLst/>
                          <a:latin typeface="Arial"/>
                        </a:rPr>
                        <a:t>Not very</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00" b="1" i="0" u="none" strike="noStrike" dirty="0" smtClean="0">
                          <a:solidFill>
                            <a:schemeClr val="tx1"/>
                          </a:solidFill>
                          <a:effectLst/>
                          <a:latin typeface="Arial"/>
                        </a:rPr>
                        <a:t>Not at all</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19%</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050" b="1" i="0" u="none" strike="noStrike" dirty="0" smtClean="0">
                          <a:solidFill>
                            <a:schemeClr val="bg1"/>
                          </a:solidFill>
                          <a:effectLst/>
                          <a:latin typeface="Arial"/>
                        </a:rPr>
                        <a:t>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cxnSp>
        <p:nvCxnSpPr>
          <p:cNvPr id="63" name="Straight Arrow Connector 62"/>
          <p:cNvCxnSpPr/>
          <p:nvPr/>
        </p:nvCxnSpPr>
        <p:spPr>
          <a:xfrm>
            <a:off x="1175856" y="4203620"/>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4" name="Table 63"/>
          <p:cNvGraphicFramePr>
            <a:graphicFrameLocks noGrp="1"/>
          </p:cNvGraphicFramePr>
          <p:nvPr>
            <p:extLst>
              <p:ext uri="{D42A27DB-BD31-4B8C-83A1-F6EECF244321}">
                <p14:modId xmlns:p14="http://schemas.microsoft.com/office/powerpoint/2010/main" val="2730158899"/>
              </p:ext>
            </p:extLst>
          </p:nvPr>
        </p:nvGraphicFramePr>
        <p:xfrm>
          <a:off x="704811" y="4285511"/>
          <a:ext cx="1133475" cy="876300"/>
        </p:xfrm>
        <a:graphic>
          <a:graphicData uri="http://schemas.openxmlformats.org/drawingml/2006/table">
            <a:tbl>
              <a:tblPr firstRow="1" bandRow="1"/>
              <a:tblGrid>
                <a:gridCol w="533400"/>
                <a:gridCol w="600075"/>
              </a:tblGrid>
              <a:tr h="438150">
                <a:tc>
                  <a:txBody>
                    <a:bodyPr/>
                    <a:lstStyle/>
                    <a:p>
                      <a:pPr algn="ctr" fontAlgn="t"/>
                      <a:r>
                        <a:rPr lang="en-GB" sz="1050" b="1" i="0" u="none" strike="noStrike" dirty="0" smtClean="0">
                          <a:solidFill>
                            <a:schemeClr val="tx1"/>
                          </a:solidFill>
                          <a:effectLst/>
                          <a:latin typeface="Arial"/>
                        </a:rPr>
                        <a:t>Very</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Quite</a:t>
                      </a:r>
                      <a:endParaRPr lang="en-GB" sz="105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63%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r>
                        <a:rPr lang="en-GB" sz="1050" b="1" i="0" u="none" strike="noStrike" dirty="0" smtClean="0">
                          <a:solidFill>
                            <a:schemeClr val="bg1"/>
                          </a:solidFill>
                          <a:effectLst/>
                          <a:latin typeface="Arial"/>
                        </a:rPr>
                        <a:t>25%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r>
            </a:tbl>
          </a:graphicData>
        </a:graphic>
      </p:graphicFrame>
      <p:cxnSp>
        <p:nvCxnSpPr>
          <p:cNvPr id="65" name="Straight Arrow Connector 64"/>
          <p:cNvCxnSpPr/>
          <p:nvPr/>
        </p:nvCxnSpPr>
        <p:spPr>
          <a:xfrm>
            <a:off x="2356956" y="4203620"/>
            <a:ext cx="0" cy="266827"/>
          </a:xfrm>
          <a:prstGeom prst="straightConnector1">
            <a:avLst/>
          </a:prstGeom>
          <a:ln>
            <a:solidFill>
              <a:srgbClr val="00CC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6" name="Table 65"/>
          <p:cNvGraphicFramePr>
            <a:graphicFrameLocks noGrp="1"/>
          </p:cNvGraphicFramePr>
          <p:nvPr>
            <p:extLst>
              <p:ext uri="{D42A27DB-BD31-4B8C-83A1-F6EECF244321}">
                <p14:modId xmlns:p14="http://schemas.microsoft.com/office/powerpoint/2010/main" val="4082977181"/>
              </p:ext>
            </p:extLst>
          </p:nvPr>
        </p:nvGraphicFramePr>
        <p:xfrm>
          <a:off x="1885911" y="4285511"/>
          <a:ext cx="1133475" cy="876300"/>
        </p:xfrm>
        <a:graphic>
          <a:graphicData uri="http://schemas.openxmlformats.org/drawingml/2006/table">
            <a:tbl>
              <a:tblPr firstRow="1" bandRow="1"/>
              <a:tblGrid>
                <a:gridCol w="533400"/>
                <a:gridCol w="600075"/>
              </a:tblGrid>
              <a:tr h="438150">
                <a:tc>
                  <a:txBody>
                    <a:bodyPr/>
                    <a:lstStyle/>
                    <a:p>
                      <a:pPr algn="ctr" fontAlgn="t"/>
                      <a:r>
                        <a:rPr lang="en-GB" sz="1000" b="1" i="0" u="none" strike="noStrike" dirty="0" smtClean="0">
                          <a:solidFill>
                            <a:schemeClr val="tx1"/>
                          </a:solidFill>
                          <a:effectLst/>
                          <a:latin typeface="Arial"/>
                        </a:rPr>
                        <a:t>Not very</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00" b="1" i="0" u="none" strike="noStrike" dirty="0" smtClean="0">
                          <a:solidFill>
                            <a:schemeClr val="tx1"/>
                          </a:solidFill>
                          <a:effectLst/>
                          <a:latin typeface="Arial"/>
                        </a:rPr>
                        <a:t>Not at all</a:t>
                      </a:r>
                      <a:endParaRPr lang="en-GB" sz="1000" b="1" i="0" u="none" strike="noStrike" dirty="0">
                        <a:solidFill>
                          <a:schemeClr val="tx1"/>
                        </a:solidFill>
                        <a:effectLst/>
                        <a:latin typeface="Arial"/>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algn="ctr" fontAlgn="t"/>
                      <a:r>
                        <a:rPr lang="en-GB" sz="1050" b="1" i="0" u="none" strike="noStrike" dirty="0" smtClean="0">
                          <a:solidFill>
                            <a:schemeClr val="bg1"/>
                          </a:solidFill>
                          <a:effectLst/>
                          <a:latin typeface="Arial"/>
                        </a:rPr>
                        <a:t>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050" b="1" i="0" u="none" strike="noStrike" dirty="0" smtClean="0">
                          <a:solidFill>
                            <a:schemeClr val="bg1"/>
                          </a:solidFill>
                          <a:effectLst/>
                          <a:latin typeface="Arial"/>
                        </a:rPr>
                        <a:t>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46" name="Oval 45"/>
          <p:cNvSpPr/>
          <p:nvPr/>
        </p:nvSpPr>
        <p:spPr>
          <a:xfrm>
            <a:off x="6159816" y="4799967"/>
            <a:ext cx="564352" cy="342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 name="TextBox 1"/>
          <p:cNvSpPr txBox="1"/>
          <p:nvPr/>
        </p:nvSpPr>
        <p:spPr>
          <a:xfrm>
            <a:off x="6407164" y="5514112"/>
            <a:ext cx="2352746" cy="369332"/>
          </a:xfrm>
          <a:prstGeom prst="rect">
            <a:avLst/>
          </a:prstGeom>
          <a:noFill/>
        </p:spPr>
        <p:txBody>
          <a:bodyPr wrap="square" rtlCol="0">
            <a:spAutoFit/>
          </a:bodyPr>
          <a:lstStyle/>
          <a:p>
            <a:r>
              <a:rPr lang="en-GB" dirty="0" smtClean="0"/>
              <a:t>Potential future users</a:t>
            </a:r>
            <a:endParaRPr lang="nl-BE" dirty="0"/>
          </a:p>
        </p:txBody>
      </p:sp>
    </p:spTree>
    <p:extLst>
      <p:ext uri="{BB962C8B-B14F-4D97-AF65-F5344CB8AC3E}">
        <p14:creationId xmlns:p14="http://schemas.microsoft.com/office/powerpoint/2010/main" val="2343461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75"/>
          <a:stretch/>
        </p:blipFill>
        <p:spPr bwMode="auto">
          <a:xfrm>
            <a:off x="-314326" y="-1"/>
            <a:ext cx="677045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332315"/>
            <a:ext cx="5580184" cy="641350"/>
          </a:xfrm>
        </p:spPr>
        <p:txBody>
          <a:bodyPr/>
          <a:lstStyle/>
          <a:p>
            <a:pPr algn="ctr"/>
            <a:r>
              <a:rPr lang="en-GB" sz="3600" dirty="0"/>
              <a:t>What are people saying about europeana?</a:t>
            </a:r>
          </a:p>
          <a:p>
            <a:pPr lvl="0" algn="ctr"/>
            <a:r>
              <a:rPr lang="en-US" sz="2400" dirty="0" smtClean="0"/>
              <a:t>Post-activation</a:t>
            </a:r>
            <a:endParaRPr lang="en-US" sz="2400" dirty="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966690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ravel&amp;Leisure.png"/>
          <p:cNvPicPr>
            <a:picLocks noChangeAspect="1"/>
          </p:cNvPicPr>
          <p:nvPr/>
        </p:nvPicPr>
        <p:blipFill rotWithShape="1">
          <a:blip r:embed="rId2">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 name="Text Placeholder 2"/>
          <p:cNvSpPr>
            <a:spLocks noGrp="1"/>
          </p:cNvSpPr>
          <p:nvPr>
            <p:ph type="body" sz="half" idx="14"/>
          </p:nvPr>
        </p:nvSpPr>
        <p:spPr/>
        <p:txBody>
          <a:bodyPr/>
          <a:lstStyle/>
          <a:p>
            <a:endParaRPr lang="en-GB"/>
          </a:p>
        </p:txBody>
      </p:sp>
      <p:pic>
        <p:nvPicPr>
          <p:cNvPr id="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85000"/>
                    </a14:imgEffect>
                  </a14:imgLayer>
                </a14:imgProps>
              </a:ext>
              <a:ext uri="{28A0092B-C50C-407E-A947-70E740481C1C}">
                <a14:useLocalDpi xmlns:a14="http://schemas.microsoft.com/office/drawing/2010/main" val="0"/>
              </a:ext>
            </a:extLst>
          </a:blip>
          <a:srcRect l="10937"/>
          <a:stretch/>
        </p:blipFill>
        <p:spPr bwMode="auto">
          <a:xfrm>
            <a:off x="-36280" y="-57150"/>
            <a:ext cx="921656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0" name="Picture 9" descr="Travel&amp;Leisure.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1" name="Picture 10" descr="InSitesConsul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15" name="Rectangle 14"/>
          <p:cNvSpPr/>
          <p:nvPr/>
        </p:nvSpPr>
        <p:spPr>
          <a:xfrm rot="775276">
            <a:off x="7266220" y="364986"/>
            <a:ext cx="1436169"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TextBox 15"/>
          <p:cNvSpPr txBox="1"/>
          <p:nvPr/>
        </p:nvSpPr>
        <p:spPr>
          <a:xfrm rot="775276">
            <a:off x="6803754" y="29574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LIKES </a:t>
            </a:r>
            <a:endParaRPr lang="nl-BE" b="1" dirty="0">
              <a:solidFill>
                <a:schemeClr val="bg1"/>
              </a:solidFill>
              <a:latin typeface="Arial Black" pitchFamily="34" charset="0"/>
              <a:cs typeface="Arial" pitchFamily="34" charset="0"/>
            </a:endParaRPr>
          </a:p>
        </p:txBody>
      </p:sp>
      <p:pic>
        <p:nvPicPr>
          <p:cNvPr id="1026" name="Picture 2" descr="http://www.psdgraphics.com/file/thumbs-up-button.jp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8632" y="285415"/>
            <a:ext cx="1117492" cy="89324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4299" y="5704612"/>
            <a:ext cx="8124826" cy="338554"/>
          </a:xfrm>
          <a:prstGeom prst="rect">
            <a:avLst/>
          </a:prstGeom>
        </p:spPr>
        <p:txBody>
          <a:bodyPr wrap="square">
            <a:spAutoFit/>
          </a:bodyPr>
          <a:lstStyle/>
          <a:p>
            <a:r>
              <a:rPr lang="en-GB" sz="800" dirty="0">
                <a:solidFill>
                  <a:schemeClr val="bg1"/>
                </a:solidFill>
                <a:latin typeface="Arial" pitchFamily="34" charset="0"/>
                <a:cs typeface="Arial" pitchFamily="34" charset="0"/>
              </a:rPr>
              <a:t>Why are you likely to visit the site again?  What made makes you want to come back</a:t>
            </a:r>
            <a:r>
              <a:rPr lang="en-GB" sz="800" dirty="0" smtClean="0">
                <a:solidFill>
                  <a:schemeClr val="bg1"/>
                </a:solidFill>
                <a:latin typeface="Arial" pitchFamily="34" charset="0"/>
                <a:cs typeface="Arial" pitchFamily="34" charset="0"/>
              </a:rPr>
              <a:t>?</a:t>
            </a:r>
          </a:p>
          <a:p>
            <a:r>
              <a:rPr lang="en-GB" sz="800" dirty="0" smtClean="0">
                <a:solidFill>
                  <a:schemeClr val="bg1"/>
                </a:solidFill>
                <a:latin typeface="Arial" pitchFamily="34" charset="0"/>
                <a:cs typeface="Arial" pitchFamily="34" charset="0"/>
              </a:rPr>
              <a:t>Base: Very / quite likely to visit europeana again n=1166</a:t>
            </a:r>
          </a:p>
        </p:txBody>
      </p:sp>
      <p:sp>
        <p:nvSpPr>
          <p:cNvPr id="18" name="Rectangle 17"/>
          <p:cNvSpPr/>
          <p:nvPr/>
        </p:nvSpPr>
        <p:spPr>
          <a:xfrm>
            <a:off x="-36280" y="224806"/>
            <a:ext cx="6553197" cy="120305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1. </a:t>
            </a:r>
            <a:r>
              <a:rPr lang="nl-BE" sz="2000" b="1" i="1" dirty="0" smtClean="0">
                <a:solidFill>
                  <a:srgbClr val="FFFFFF"/>
                </a:solidFill>
              </a:rPr>
              <a:t>Interesting &amp; useful content</a:t>
            </a:r>
          </a:p>
          <a:p>
            <a:pPr marL="179388">
              <a:defRPr/>
            </a:pPr>
            <a:r>
              <a:rPr lang="nl-BE" sz="2000" b="1" i="1" dirty="0" smtClean="0">
                <a:solidFill>
                  <a:srgbClr val="FFFFFF"/>
                </a:solidFill>
                <a:latin typeface="Georgia" pitchFamily="18" charset="0"/>
              </a:rPr>
              <a:t>“</a:t>
            </a:r>
            <a:r>
              <a:rPr lang="en-GB" sz="1400" b="1" i="1" dirty="0" smtClean="0">
                <a:solidFill>
                  <a:srgbClr val="FFFFFF"/>
                </a:solidFill>
                <a:latin typeface="Georgia" pitchFamily="18" charset="0"/>
              </a:rPr>
              <a:t>Seems </a:t>
            </a:r>
            <a:r>
              <a:rPr lang="en-GB" sz="1400" b="1" i="1" dirty="0">
                <a:solidFill>
                  <a:srgbClr val="FFFFFF"/>
                </a:solidFill>
                <a:latin typeface="Georgia" pitchFamily="18" charset="0"/>
              </a:rPr>
              <a:t>like a very original and interesting site, it collects things that otherwise would be impossible to find on the Internet</a:t>
            </a:r>
            <a:r>
              <a:rPr lang="en-GB" sz="1400" b="1" i="1" dirty="0" smtClean="0">
                <a:solidFill>
                  <a:srgbClr val="FFFFFF"/>
                </a:solidFill>
                <a:latin typeface="Georgia" pitchFamily="18" charset="0"/>
              </a:rPr>
              <a:t>.”</a:t>
            </a:r>
            <a:endParaRPr lang="en-US" sz="1100" i="1" dirty="0">
              <a:solidFill>
                <a:srgbClr val="FFFFFF"/>
              </a:solidFill>
              <a:latin typeface="Georgia" pitchFamily="18" charset="0"/>
            </a:endParaRPr>
          </a:p>
        </p:txBody>
      </p:sp>
      <p:sp>
        <p:nvSpPr>
          <p:cNvPr id="20" name="Rectangle 19"/>
          <p:cNvSpPr/>
          <p:nvPr/>
        </p:nvSpPr>
        <p:spPr>
          <a:xfrm>
            <a:off x="-36280" y="1605931"/>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2</a:t>
            </a:r>
            <a:r>
              <a:rPr lang="nl-BE" sz="2000" b="1" i="1" dirty="0" smtClean="0">
                <a:solidFill>
                  <a:srgbClr val="FF33CC"/>
                </a:solidFill>
              </a:rPr>
              <a:t>. </a:t>
            </a:r>
            <a:r>
              <a:rPr lang="nl-BE" sz="2000" b="1" i="1" dirty="0" smtClean="0">
                <a:solidFill>
                  <a:srgbClr val="FFFFFF"/>
                </a:solidFill>
              </a:rPr>
              <a:t>To seek information &amp; to be informed – general or in relation to a </a:t>
            </a:r>
            <a:r>
              <a:rPr lang="nl-BE" sz="2000" b="1" i="1" dirty="0" err="1" smtClean="0">
                <a:solidFill>
                  <a:srgbClr val="FFFFFF"/>
                </a:solidFill>
              </a:rPr>
              <a:t>specific</a:t>
            </a:r>
            <a:r>
              <a:rPr lang="nl-BE" sz="2000" b="1" i="1" dirty="0" smtClean="0">
                <a:solidFill>
                  <a:srgbClr val="FFFFFF"/>
                </a:solidFill>
              </a:rPr>
              <a:t> event/exhibition etc.</a:t>
            </a:r>
          </a:p>
        </p:txBody>
      </p:sp>
      <p:sp>
        <p:nvSpPr>
          <p:cNvPr id="21" name="Rectangle 20"/>
          <p:cNvSpPr/>
          <p:nvPr/>
        </p:nvSpPr>
        <p:spPr>
          <a:xfrm>
            <a:off x="-36280" y="2608958"/>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3. </a:t>
            </a:r>
            <a:r>
              <a:rPr lang="nl-BE" sz="2000" b="1" i="1" dirty="0" smtClean="0">
                <a:solidFill>
                  <a:srgbClr val="FFFFFF"/>
                </a:solidFill>
              </a:rPr>
              <a:t>To  learn...to expand current knowledge or to explore the site in more detail.</a:t>
            </a:r>
          </a:p>
        </p:txBody>
      </p:sp>
      <p:sp>
        <p:nvSpPr>
          <p:cNvPr id="22" name="Rectangle 21"/>
          <p:cNvSpPr/>
          <p:nvPr/>
        </p:nvSpPr>
        <p:spPr>
          <a:xfrm>
            <a:off x="-36280" y="3577606"/>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4</a:t>
            </a:r>
            <a:r>
              <a:rPr lang="nl-BE" sz="2000" b="1" i="1" dirty="0" smtClean="0">
                <a:solidFill>
                  <a:srgbClr val="FF33CC"/>
                </a:solidFill>
              </a:rPr>
              <a:t>. </a:t>
            </a:r>
            <a:r>
              <a:rPr lang="nl-BE" sz="2000" b="1" i="1" dirty="0" smtClean="0">
                <a:solidFill>
                  <a:srgbClr val="FFFFFF"/>
                </a:solidFill>
              </a:rPr>
              <a:t>Is detailed and complete with a wealth of information</a:t>
            </a:r>
          </a:p>
        </p:txBody>
      </p:sp>
      <p:sp>
        <p:nvSpPr>
          <p:cNvPr id="23" name="Rectangle 22"/>
          <p:cNvSpPr/>
          <p:nvPr/>
        </p:nvSpPr>
        <p:spPr>
          <a:xfrm>
            <a:off x="-36280" y="4542533"/>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5. </a:t>
            </a:r>
            <a:r>
              <a:rPr lang="nl-BE" sz="2000" b="1" i="1" dirty="0" smtClean="0">
                <a:solidFill>
                  <a:srgbClr val="FFFFFF"/>
                </a:solidFill>
              </a:rPr>
              <a:t>Easy to navigate and search</a:t>
            </a:r>
          </a:p>
        </p:txBody>
      </p:sp>
    </p:spTree>
    <p:extLst>
      <p:ext uri="{BB962C8B-B14F-4D97-AF65-F5344CB8AC3E}">
        <p14:creationId xmlns:p14="http://schemas.microsoft.com/office/powerpoint/2010/main" val="34602504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ravel&amp;Leisure.png"/>
          <p:cNvPicPr>
            <a:picLocks noChangeAspect="1"/>
          </p:cNvPicPr>
          <p:nvPr/>
        </p:nvPicPr>
        <p:blipFill rotWithShape="1">
          <a:blip r:embed="rId2">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 name="Text Placeholder 2"/>
          <p:cNvSpPr>
            <a:spLocks noGrp="1"/>
          </p:cNvSpPr>
          <p:nvPr>
            <p:ph type="body" sz="half" idx="14"/>
          </p:nvPr>
        </p:nvSpPr>
        <p:spPr/>
        <p:txBody>
          <a:bodyPr/>
          <a:lstStyle/>
          <a:p>
            <a:endParaRPr lang="en-GB"/>
          </a:p>
        </p:txBody>
      </p:sp>
      <p:pic>
        <p:nvPicPr>
          <p:cNvPr id="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85000"/>
                    </a14:imgEffect>
                  </a14:imgLayer>
                </a14:imgProps>
              </a:ext>
              <a:ext uri="{28A0092B-C50C-407E-A947-70E740481C1C}">
                <a14:useLocalDpi xmlns:a14="http://schemas.microsoft.com/office/drawing/2010/main" val="0"/>
              </a:ext>
            </a:extLst>
          </a:blip>
          <a:srcRect l="10937"/>
          <a:stretch/>
        </p:blipFill>
        <p:spPr bwMode="auto">
          <a:xfrm>
            <a:off x="-36280" y="0"/>
            <a:ext cx="921656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0" name="Picture 9" descr="Travel&amp;Leisure.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1" name="Picture 10" descr="InSitesConsul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13" name="Rectangle 12"/>
          <p:cNvSpPr/>
          <p:nvPr/>
        </p:nvSpPr>
        <p:spPr>
          <a:xfrm>
            <a:off x="-45804" y="539131"/>
            <a:ext cx="6553197" cy="100391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1. </a:t>
            </a:r>
            <a:r>
              <a:rPr lang="nl-BE" sz="2000" b="1" i="1" dirty="0" smtClean="0">
                <a:solidFill>
                  <a:srgbClr val="FFFFFF"/>
                </a:solidFill>
              </a:rPr>
              <a:t>Language issues/constraints</a:t>
            </a:r>
          </a:p>
          <a:p>
            <a:pPr marL="179388">
              <a:defRPr/>
            </a:pPr>
            <a:r>
              <a:rPr lang="nl-BE" sz="2000" b="1" i="1" dirty="0" smtClean="0">
                <a:solidFill>
                  <a:srgbClr val="FFFFFF"/>
                </a:solidFill>
                <a:latin typeface="Georgia" pitchFamily="18" charset="0"/>
              </a:rPr>
              <a:t>“</a:t>
            </a:r>
            <a:r>
              <a:rPr lang="en-GB" sz="1400" b="1" i="1" dirty="0" smtClean="0">
                <a:solidFill>
                  <a:srgbClr val="FFFFFF"/>
                </a:solidFill>
                <a:latin typeface="Georgia" pitchFamily="18" charset="0"/>
              </a:rPr>
              <a:t>For </a:t>
            </a:r>
            <a:r>
              <a:rPr lang="en-GB" sz="1400" b="1" i="1" dirty="0">
                <a:solidFill>
                  <a:srgbClr val="FFFFFF"/>
                </a:solidFill>
                <a:latin typeface="Georgia" pitchFamily="18" charset="0"/>
              </a:rPr>
              <a:t>those unfamiliar with other languages, like me, it becomes a useless </a:t>
            </a:r>
            <a:r>
              <a:rPr lang="en-GB" sz="1400" b="1" i="1" dirty="0" smtClean="0">
                <a:solidFill>
                  <a:srgbClr val="FFFFFF"/>
                </a:solidFill>
                <a:latin typeface="Georgia" pitchFamily="18" charset="0"/>
              </a:rPr>
              <a:t>site.”</a:t>
            </a:r>
            <a:endParaRPr lang="en-US" sz="1100" i="1" dirty="0">
              <a:solidFill>
                <a:srgbClr val="FFFFFF"/>
              </a:solidFill>
              <a:latin typeface="Georgia" pitchFamily="18" charset="0"/>
            </a:endParaRPr>
          </a:p>
        </p:txBody>
      </p:sp>
      <p:sp>
        <p:nvSpPr>
          <p:cNvPr id="15" name="Rectangle 14"/>
          <p:cNvSpPr/>
          <p:nvPr/>
        </p:nvSpPr>
        <p:spPr>
          <a:xfrm rot="775276">
            <a:off x="6868308" y="469812"/>
            <a:ext cx="1853522"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TextBox 15"/>
          <p:cNvSpPr txBox="1"/>
          <p:nvPr/>
        </p:nvSpPr>
        <p:spPr>
          <a:xfrm rot="775276">
            <a:off x="6803754" y="42909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DISLIKES </a:t>
            </a:r>
            <a:endParaRPr lang="nl-BE" b="1" dirty="0">
              <a:solidFill>
                <a:schemeClr val="bg1"/>
              </a:solidFill>
              <a:latin typeface="Arial Black" pitchFamily="34" charset="0"/>
              <a:cs typeface="Arial" pitchFamily="34" charset="0"/>
            </a:endParaRPr>
          </a:p>
        </p:txBody>
      </p:sp>
      <p:pic>
        <p:nvPicPr>
          <p:cNvPr id="2055" name="Picture 7" descr="http://eyeshareinfo.com/wp-content/uploads/2013/03/Thumbs-down-red-070313.pn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678" l="7813" r="100000"/>
                    </a14:imgEffect>
                  </a14:imgLayer>
                </a14:imgProps>
              </a:ext>
              <a:ext uri="{28A0092B-C50C-407E-A947-70E740481C1C}">
                <a14:useLocalDpi xmlns:a14="http://schemas.microsoft.com/office/drawing/2010/main" val="0"/>
              </a:ext>
            </a:extLst>
          </a:blip>
          <a:srcRect/>
          <a:stretch>
            <a:fillRect/>
          </a:stretch>
        </p:blipFill>
        <p:spPr bwMode="auto">
          <a:xfrm>
            <a:off x="8209464" y="434356"/>
            <a:ext cx="802633" cy="75497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5249" y="5761762"/>
            <a:ext cx="8124826" cy="338554"/>
          </a:xfrm>
          <a:prstGeom prst="rect">
            <a:avLst/>
          </a:prstGeom>
        </p:spPr>
        <p:txBody>
          <a:bodyPr wrap="square">
            <a:spAutoFit/>
          </a:bodyPr>
          <a:lstStyle/>
          <a:p>
            <a:r>
              <a:rPr lang="en-GB" sz="800" dirty="0">
                <a:solidFill>
                  <a:schemeClr val="bg1"/>
                </a:solidFill>
                <a:latin typeface="Arial" pitchFamily="34" charset="0"/>
                <a:cs typeface="Arial" pitchFamily="34" charset="0"/>
              </a:rPr>
              <a:t>Why are you not likely to visit the site again?  What did you not like about the site</a:t>
            </a:r>
            <a:r>
              <a:rPr lang="en-GB" sz="800" dirty="0" smtClean="0">
                <a:solidFill>
                  <a:schemeClr val="bg1"/>
                </a:solidFill>
                <a:latin typeface="Arial" pitchFamily="34" charset="0"/>
                <a:cs typeface="Arial" pitchFamily="34" charset="0"/>
              </a:rPr>
              <a:t>?.</a:t>
            </a:r>
          </a:p>
          <a:p>
            <a:r>
              <a:rPr lang="en-GB" sz="800" dirty="0" smtClean="0">
                <a:solidFill>
                  <a:schemeClr val="bg1"/>
                </a:solidFill>
                <a:latin typeface="Arial" pitchFamily="34" charset="0"/>
                <a:cs typeface="Arial" pitchFamily="34" charset="0"/>
              </a:rPr>
              <a:t>Base: Not very likely / not at all likely to visit europeana again n=385</a:t>
            </a:r>
          </a:p>
        </p:txBody>
      </p:sp>
      <p:sp>
        <p:nvSpPr>
          <p:cNvPr id="20" name="Rectangle 19"/>
          <p:cNvSpPr/>
          <p:nvPr/>
        </p:nvSpPr>
        <p:spPr>
          <a:xfrm>
            <a:off x="-45804" y="1701182"/>
            <a:ext cx="9180278" cy="756268"/>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2</a:t>
            </a:r>
            <a:r>
              <a:rPr lang="nl-BE" sz="2000" b="1" i="1" dirty="0" smtClean="0">
                <a:solidFill>
                  <a:srgbClr val="FF33CC"/>
                </a:solidFill>
              </a:rPr>
              <a:t>. </a:t>
            </a:r>
            <a:r>
              <a:rPr lang="nl-BE" sz="2000" b="1" i="1" dirty="0">
                <a:solidFill>
                  <a:srgbClr val="FFFFFF"/>
                </a:solidFill>
              </a:rPr>
              <a:t>User-freindliness  - </a:t>
            </a:r>
            <a:r>
              <a:rPr lang="nl-BE" b="1" i="1" dirty="0" smtClean="0">
                <a:solidFill>
                  <a:srgbClr val="FFFFFF"/>
                </a:solidFill>
              </a:rPr>
              <a:t>“Is </a:t>
            </a:r>
            <a:r>
              <a:rPr lang="nl-BE" b="1" i="1" dirty="0">
                <a:solidFill>
                  <a:srgbClr val="FFFFFF"/>
                </a:solidFill>
              </a:rPr>
              <a:t>not very </a:t>
            </a:r>
            <a:r>
              <a:rPr lang="nl-BE" b="1" i="1" dirty="0" smtClean="0">
                <a:solidFill>
                  <a:srgbClr val="FFFFFF"/>
                </a:solidFill>
              </a:rPr>
              <a:t>intuitive”</a:t>
            </a:r>
            <a:endParaRPr lang="nl-BE" sz="2000" b="1" i="1" dirty="0" smtClean="0">
              <a:solidFill>
                <a:srgbClr val="FFFFFF"/>
              </a:solidFill>
            </a:endParaRPr>
          </a:p>
        </p:txBody>
      </p:sp>
      <p:sp>
        <p:nvSpPr>
          <p:cNvPr id="21" name="Rectangle 20"/>
          <p:cNvSpPr/>
          <p:nvPr/>
        </p:nvSpPr>
        <p:spPr>
          <a:xfrm>
            <a:off x="-45804" y="2663207"/>
            <a:ext cx="9180278" cy="822944"/>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3. </a:t>
            </a:r>
            <a:r>
              <a:rPr lang="nl-BE" sz="2000" b="1" i="1" dirty="0" smtClean="0">
                <a:solidFill>
                  <a:srgbClr val="FFFFFF"/>
                </a:solidFill>
              </a:rPr>
              <a:t>Preference for other sites </a:t>
            </a:r>
            <a:r>
              <a:rPr lang="nl-BE" b="1" i="1" dirty="0" smtClean="0">
                <a:solidFill>
                  <a:srgbClr val="FFFFFF"/>
                </a:solidFill>
              </a:rPr>
              <a:t>– “</a:t>
            </a:r>
            <a:r>
              <a:rPr lang="en-GB" b="1" i="1" dirty="0">
                <a:solidFill>
                  <a:srgbClr val="FFFFFF"/>
                </a:solidFill>
              </a:rPr>
              <a:t>These are topics that interest me but I can find them elsewhere</a:t>
            </a:r>
            <a:r>
              <a:rPr lang="en-GB" b="1" i="1" dirty="0" smtClean="0">
                <a:solidFill>
                  <a:srgbClr val="FFFFFF"/>
                </a:solidFill>
              </a:rPr>
              <a:t>.”</a:t>
            </a:r>
            <a:endParaRPr lang="nl-BE" b="1" i="1" dirty="0" smtClean="0">
              <a:solidFill>
                <a:srgbClr val="FFFFFF"/>
              </a:solidFill>
            </a:endParaRPr>
          </a:p>
        </p:txBody>
      </p:sp>
      <p:sp>
        <p:nvSpPr>
          <p:cNvPr id="22" name="Rectangle 21"/>
          <p:cNvSpPr/>
          <p:nvPr/>
        </p:nvSpPr>
        <p:spPr>
          <a:xfrm>
            <a:off x="-45804" y="3644282"/>
            <a:ext cx="9180278" cy="822944"/>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4. </a:t>
            </a:r>
            <a:r>
              <a:rPr lang="nl-BE" sz="2000" b="1" i="1" dirty="0" smtClean="0">
                <a:solidFill>
                  <a:srgbClr val="FFFFFF"/>
                </a:solidFill>
              </a:rPr>
              <a:t>Unclear &amp; complex – “</a:t>
            </a:r>
            <a:r>
              <a:rPr lang="en-GB" b="1" i="1" dirty="0">
                <a:solidFill>
                  <a:srgbClr val="FFFFFF"/>
                </a:solidFill>
              </a:rPr>
              <a:t>A little complicated compared to other sites, it takes more time to get results.” &amp; “Seems </a:t>
            </a:r>
            <a:r>
              <a:rPr lang="en-GB" b="1" i="1" dirty="0" smtClean="0">
                <a:solidFill>
                  <a:srgbClr val="FFFFFF"/>
                </a:solidFill>
              </a:rPr>
              <a:t>too </a:t>
            </a:r>
            <a:r>
              <a:rPr lang="en-GB" b="1" i="1" dirty="0">
                <a:solidFill>
                  <a:srgbClr val="FFFFFF"/>
                </a:solidFill>
              </a:rPr>
              <a:t>high class, built for academics</a:t>
            </a:r>
            <a:r>
              <a:rPr lang="en-GB" b="1" i="1" dirty="0" smtClean="0">
                <a:solidFill>
                  <a:srgbClr val="FFFFFF"/>
                </a:solidFill>
              </a:rPr>
              <a:t>.”</a:t>
            </a:r>
            <a:endParaRPr lang="nl-BE" b="1" i="1" dirty="0" smtClean="0">
              <a:solidFill>
                <a:srgbClr val="FFFFFF"/>
              </a:solidFill>
            </a:endParaRPr>
          </a:p>
        </p:txBody>
      </p:sp>
      <p:sp>
        <p:nvSpPr>
          <p:cNvPr id="23" name="Rectangle 22"/>
          <p:cNvSpPr/>
          <p:nvPr/>
        </p:nvSpPr>
        <p:spPr>
          <a:xfrm>
            <a:off x="-45804" y="4634882"/>
            <a:ext cx="9180278" cy="822944"/>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5. </a:t>
            </a:r>
            <a:r>
              <a:rPr lang="nl-BE" sz="2000" b="1" i="1" dirty="0" smtClean="0">
                <a:solidFill>
                  <a:srgbClr val="FFFFFF"/>
                </a:solidFill>
              </a:rPr>
              <a:t>Layout &amp; design – </a:t>
            </a:r>
            <a:r>
              <a:rPr lang="nl-BE" b="1" i="1" dirty="0" smtClean="0">
                <a:solidFill>
                  <a:srgbClr val="FFFFFF"/>
                </a:solidFill>
              </a:rPr>
              <a:t>“</a:t>
            </a:r>
            <a:r>
              <a:rPr lang="en-GB" b="1" i="1" dirty="0">
                <a:solidFill>
                  <a:srgbClr val="FFFFFF"/>
                </a:solidFill>
              </a:rPr>
              <a:t>Since the design is also a bit boring and does not invite me to further explore the site</a:t>
            </a:r>
            <a:r>
              <a:rPr lang="en-GB" b="1" i="1" dirty="0" smtClean="0">
                <a:solidFill>
                  <a:srgbClr val="FFFFFF"/>
                </a:solidFill>
              </a:rPr>
              <a:t>.”</a:t>
            </a:r>
            <a:endParaRPr lang="nl-BE" sz="2000" b="1" i="1" dirty="0" smtClean="0">
              <a:solidFill>
                <a:srgbClr val="FFFFFF"/>
              </a:solidFill>
            </a:endParaRPr>
          </a:p>
        </p:txBody>
      </p:sp>
    </p:spTree>
    <p:extLst>
      <p:ext uri="{BB962C8B-B14F-4D97-AF65-F5344CB8AC3E}">
        <p14:creationId xmlns:p14="http://schemas.microsoft.com/office/powerpoint/2010/main" val="1563473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hepreachersword.files.wordpress.com/2012/05/pushing-ca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9" r="7510"/>
          <a:stretch/>
        </p:blipFill>
        <p:spPr bwMode="auto">
          <a:xfrm>
            <a:off x="-1362076" y="0"/>
            <a:ext cx="72771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332315"/>
            <a:ext cx="5580184" cy="641350"/>
          </a:xfrm>
        </p:spPr>
        <p:txBody>
          <a:bodyPr/>
          <a:lstStyle/>
          <a:p>
            <a:pPr algn="ctr"/>
            <a:r>
              <a:rPr lang="en-GB" sz="3600" dirty="0" smtClean="0"/>
              <a:t>How to drive traffic to the site</a:t>
            </a:r>
            <a:endParaRPr lang="en-GB" sz="3600" dirty="0"/>
          </a:p>
          <a:p>
            <a:pPr lvl="0" algn="ctr"/>
            <a:r>
              <a:rPr lang="en-US" sz="2400" dirty="0" smtClean="0"/>
              <a:t>Post-activation</a:t>
            </a:r>
            <a:endParaRPr lang="en-US" sz="2400" dirty="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6">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641660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Background information</a:t>
            </a:r>
            <a:endParaRPr lang="nl-BE" dirty="0"/>
          </a:p>
        </p:txBody>
      </p:sp>
      <p:sp>
        <p:nvSpPr>
          <p:cNvPr id="3" name="Content Placeholder 2"/>
          <p:cNvSpPr>
            <a:spLocks noGrp="1"/>
          </p:cNvSpPr>
          <p:nvPr>
            <p:ph idx="1"/>
          </p:nvPr>
        </p:nvSpPr>
        <p:spPr/>
        <p:txBody>
          <a:bodyPr>
            <a:normAutofit/>
          </a:bodyPr>
          <a:lstStyle/>
          <a:p>
            <a:r>
              <a:rPr lang="en-GB" sz="1600" dirty="0" smtClean="0">
                <a:solidFill>
                  <a:schemeClr val="tx1">
                    <a:lumMod val="65000"/>
                    <a:lumOff val="35000"/>
                  </a:schemeClr>
                </a:solidFill>
              </a:rPr>
              <a:t>Europeana, Europe's “digital museum, library and archive” portal launched in 2008.  The portal gives access to over 23 million cultural reference points such as films, books and museum objects contributed by over 2,000 European GLAMS.</a:t>
            </a:r>
          </a:p>
          <a:p>
            <a:endParaRPr lang="en-GB" sz="1600" dirty="0" smtClean="0">
              <a:solidFill>
                <a:schemeClr val="tx1">
                  <a:lumMod val="65000"/>
                  <a:lumOff val="35000"/>
                </a:schemeClr>
              </a:solidFill>
            </a:endParaRPr>
          </a:p>
          <a:p>
            <a:r>
              <a:rPr lang="en-GB" sz="1600" dirty="0" smtClean="0">
                <a:solidFill>
                  <a:schemeClr val="tx1">
                    <a:lumMod val="65000"/>
                    <a:lumOff val="35000"/>
                  </a:schemeClr>
                </a:solidFill>
              </a:rPr>
              <a:t>PR campaigns have already been rolled out in some EU member states, and the programme will continue from 2012</a:t>
            </a:r>
          </a:p>
          <a:p>
            <a:endParaRPr lang="en-GB" sz="1600" dirty="0" smtClean="0">
              <a:solidFill>
                <a:schemeClr val="tx1">
                  <a:lumMod val="65000"/>
                  <a:lumOff val="35000"/>
                </a:schemeClr>
              </a:solidFill>
            </a:endParaRPr>
          </a:p>
          <a:p>
            <a:r>
              <a:rPr lang="en-GB" sz="1600" b="1" dirty="0" smtClean="0">
                <a:solidFill>
                  <a:schemeClr val="tx1">
                    <a:lumMod val="65000"/>
                    <a:lumOff val="35000"/>
                  </a:schemeClr>
                </a:solidFill>
              </a:rPr>
              <a:t>One wave of research took place in March 2013 in Italy, Norway, Poland to </a:t>
            </a:r>
            <a:r>
              <a:rPr lang="en-GB" sz="1600" b="1" dirty="0" err="1" smtClean="0">
                <a:solidFill>
                  <a:schemeClr val="tx1">
                    <a:lumMod val="65000"/>
                    <a:lumOff val="35000"/>
                  </a:schemeClr>
                </a:solidFill>
              </a:rPr>
              <a:t>to</a:t>
            </a:r>
            <a:r>
              <a:rPr lang="en-GB" sz="1600" b="1" dirty="0" smtClean="0">
                <a:solidFill>
                  <a:schemeClr val="tx1">
                    <a:lumMod val="65000"/>
                    <a:lumOff val="35000"/>
                  </a:schemeClr>
                </a:solidFill>
              </a:rPr>
              <a:t> measure awareness, usage, and recommendation of Europeana at an early stage - before campaigns began and allow us to benchmark any future movements.  </a:t>
            </a:r>
          </a:p>
          <a:p>
            <a:endParaRPr lang="en-GB" sz="1600" b="1" dirty="0"/>
          </a:p>
          <a:p>
            <a:r>
              <a:rPr lang="en-GB" sz="1600" b="1" dirty="0" smtClean="0"/>
              <a:t>This study shows the results of research conducted May 2013 in Italy only</a:t>
            </a:r>
          </a:p>
          <a:p>
            <a:endParaRPr lang="en-GB" sz="1600" dirty="0">
              <a:solidFill>
                <a:schemeClr val="tx1">
                  <a:lumMod val="65000"/>
                  <a:lumOff val="35000"/>
                </a:schemeClr>
              </a:solidFill>
            </a:endParaRPr>
          </a:p>
          <a:p>
            <a:pPr lvl="1"/>
            <a:endParaRPr lang="en-GB" sz="1400" dirty="0" smtClean="0"/>
          </a:p>
          <a:p>
            <a:pPr marL="57150" indent="0">
              <a:buNone/>
            </a:pPr>
            <a:endParaRPr lang="nl-BE" sz="1600" dirty="0"/>
          </a:p>
        </p:txBody>
      </p:sp>
      <p:sp>
        <p:nvSpPr>
          <p:cNvPr id="4" name="Text Placeholder 3"/>
          <p:cNvSpPr>
            <a:spLocks noGrp="1"/>
          </p:cNvSpPr>
          <p:nvPr>
            <p:ph type="body" sz="half" idx="2"/>
          </p:nvPr>
        </p:nvSpPr>
        <p:spPr>
          <a:xfrm>
            <a:off x="7528516" y="6274164"/>
            <a:ext cx="1619251" cy="403225"/>
          </a:xfrm>
        </p:spPr>
        <p:txBody>
          <a:bodyPr/>
          <a:lstStyle/>
          <a:p>
            <a:r>
              <a:rPr lang="nl-BE" dirty="0" smtClean="0"/>
              <a:t>Background information</a:t>
            </a:r>
            <a:endParaRPr lang="nl-BE"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Tree>
    <p:extLst>
      <p:ext uri="{BB962C8B-B14F-4D97-AF65-F5344CB8AC3E}">
        <p14:creationId xmlns:p14="http://schemas.microsoft.com/office/powerpoint/2010/main" val="2175248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thepreachersword.files.wordpress.com/2012/05/pushing-ca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50" r="426"/>
          <a:stretch/>
        </p:blipFill>
        <p:spPr bwMode="auto">
          <a:xfrm>
            <a:off x="0" y="-42863"/>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25" name="Rounded Rectangle 24"/>
          <p:cNvSpPr/>
          <p:nvPr/>
        </p:nvSpPr>
        <p:spPr>
          <a:xfrm>
            <a:off x="368301" y="304826"/>
            <a:ext cx="5613399" cy="5695924"/>
          </a:xfrm>
          <a:prstGeom prst="roundRect">
            <a:avLst/>
          </a:prstGeom>
          <a:solidFill>
            <a:schemeClr val="bg1">
              <a:lumMod val="85000"/>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2752841" y="750732"/>
            <a:ext cx="1846808"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Language</a:t>
            </a:r>
            <a:endParaRPr lang="en-US" sz="2800" b="1" dirty="0">
              <a:solidFill>
                <a:schemeClr val="tx2"/>
              </a:solidFill>
              <a:latin typeface="Times New Roman" pitchFamily="18" charset="0"/>
              <a:cs typeface="Times New Roman" pitchFamily="18" charset="0"/>
            </a:endParaRPr>
          </a:p>
        </p:txBody>
      </p:sp>
      <p:sp>
        <p:nvSpPr>
          <p:cNvPr id="27" name="TextBox 26"/>
          <p:cNvSpPr txBox="1"/>
          <p:nvPr/>
        </p:nvSpPr>
        <p:spPr>
          <a:xfrm>
            <a:off x="1400955" y="1211246"/>
            <a:ext cx="3159968" cy="307777"/>
          </a:xfrm>
          <a:prstGeom prst="rect">
            <a:avLst/>
          </a:prstGeom>
          <a:noFill/>
        </p:spPr>
        <p:txBody>
          <a:bodyPr wrap="square" rtlCol="0">
            <a:spAutoFit/>
          </a:bodyPr>
          <a:lstStyle/>
          <a:p>
            <a:pPr algn="r"/>
            <a:r>
              <a:rPr lang="en-GB" sz="1400" b="1" smtClean="0">
                <a:solidFill>
                  <a:schemeClr val="tx2"/>
                </a:solidFill>
                <a:latin typeface="Arial" pitchFamily="34" charset="0"/>
                <a:cs typeface="Arial" pitchFamily="34" charset="0"/>
              </a:rPr>
              <a:t>Extend/complete translation</a:t>
            </a:r>
            <a:endParaRPr lang="en-GB" sz="1400" b="1">
              <a:solidFill>
                <a:schemeClr val="tx2"/>
              </a:solidFill>
              <a:latin typeface="Arial" pitchFamily="34" charset="0"/>
              <a:cs typeface="Arial" pitchFamily="34" charset="0"/>
            </a:endParaRPr>
          </a:p>
        </p:txBody>
      </p:sp>
      <p:cxnSp>
        <p:nvCxnSpPr>
          <p:cNvPr id="29" name="Straight Connector 28"/>
          <p:cNvCxnSpPr/>
          <p:nvPr/>
        </p:nvCxnSpPr>
        <p:spPr>
          <a:xfrm>
            <a:off x="1971675" y="1691339"/>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971675" y="676584"/>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1001159" y="990419"/>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nl-BE" sz="2400" b="1" dirty="0"/>
          </a:p>
        </p:txBody>
      </p:sp>
      <p:sp>
        <p:nvSpPr>
          <p:cNvPr id="37" name="TextBox 36"/>
          <p:cNvSpPr txBox="1"/>
          <p:nvPr/>
        </p:nvSpPr>
        <p:spPr>
          <a:xfrm>
            <a:off x="2703194" y="1746421"/>
            <a:ext cx="1846808"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Graphics</a:t>
            </a:r>
            <a:endParaRPr lang="en-US" sz="2800" b="1" dirty="0">
              <a:solidFill>
                <a:schemeClr val="tx2"/>
              </a:solidFill>
              <a:latin typeface="Times New Roman" pitchFamily="18" charset="0"/>
              <a:cs typeface="Times New Roman" pitchFamily="18" charset="0"/>
            </a:endParaRPr>
          </a:p>
        </p:txBody>
      </p:sp>
      <p:sp>
        <p:nvSpPr>
          <p:cNvPr id="38" name="TextBox 37"/>
          <p:cNvSpPr txBox="1"/>
          <p:nvPr/>
        </p:nvSpPr>
        <p:spPr>
          <a:xfrm>
            <a:off x="1357712" y="2224746"/>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Enrich &amp; attractive</a:t>
            </a:r>
            <a:endParaRPr lang="nl-NL" sz="1400" b="1" dirty="0">
              <a:solidFill>
                <a:schemeClr val="tx2"/>
              </a:solidFill>
              <a:latin typeface="Arial" pitchFamily="34" charset="0"/>
              <a:cs typeface="Arial" pitchFamily="34" charset="0"/>
            </a:endParaRPr>
          </a:p>
        </p:txBody>
      </p:sp>
      <p:cxnSp>
        <p:nvCxnSpPr>
          <p:cNvPr id="41" name="Straight Connector 40"/>
          <p:cNvCxnSpPr/>
          <p:nvPr/>
        </p:nvCxnSpPr>
        <p:spPr>
          <a:xfrm>
            <a:off x="1928432" y="2704839"/>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957916" y="2003919"/>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2</a:t>
            </a:r>
            <a:endParaRPr lang="nl-BE" sz="2400" b="1" dirty="0"/>
          </a:p>
        </p:txBody>
      </p:sp>
      <p:sp>
        <p:nvSpPr>
          <p:cNvPr id="44" name="TextBox 43"/>
          <p:cNvSpPr txBox="1"/>
          <p:nvPr/>
        </p:nvSpPr>
        <p:spPr>
          <a:xfrm>
            <a:off x="2714115" y="2718296"/>
            <a:ext cx="1846808"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Navigation</a:t>
            </a:r>
            <a:endParaRPr lang="en-US" sz="2800" b="1" dirty="0">
              <a:solidFill>
                <a:schemeClr val="tx2"/>
              </a:solidFill>
              <a:latin typeface="Times New Roman" pitchFamily="18" charset="0"/>
              <a:cs typeface="Times New Roman" pitchFamily="18" charset="0"/>
            </a:endParaRPr>
          </a:p>
        </p:txBody>
      </p:sp>
      <p:sp>
        <p:nvSpPr>
          <p:cNvPr id="45" name="TextBox 44"/>
          <p:cNvSpPr txBox="1"/>
          <p:nvPr/>
        </p:nvSpPr>
        <p:spPr>
          <a:xfrm>
            <a:off x="1362229" y="3178810"/>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Intuitive &amp; transparent</a:t>
            </a:r>
            <a:endParaRPr lang="nl-NL" sz="1400" b="1" dirty="0">
              <a:solidFill>
                <a:schemeClr val="tx2"/>
              </a:solidFill>
              <a:latin typeface="Arial" pitchFamily="34" charset="0"/>
              <a:cs typeface="Arial" pitchFamily="34" charset="0"/>
            </a:endParaRPr>
          </a:p>
        </p:txBody>
      </p:sp>
      <p:cxnSp>
        <p:nvCxnSpPr>
          <p:cNvPr id="46" name="Straight Connector 45"/>
          <p:cNvCxnSpPr/>
          <p:nvPr/>
        </p:nvCxnSpPr>
        <p:spPr>
          <a:xfrm>
            <a:off x="1932949" y="3658903"/>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962433" y="2957983"/>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3</a:t>
            </a:r>
            <a:endParaRPr lang="nl-BE" sz="2400" b="1" dirty="0"/>
          </a:p>
        </p:txBody>
      </p:sp>
      <p:sp>
        <p:nvSpPr>
          <p:cNvPr id="49" name="TextBox 48"/>
          <p:cNvSpPr txBox="1"/>
          <p:nvPr/>
        </p:nvSpPr>
        <p:spPr>
          <a:xfrm>
            <a:off x="2703194" y="3720775"/>
            <a:ext cx="1846808"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Design</a:t>
            </a:r>
            <a:endParaRPr lang="en-US" sz="2800" b="1" dirty="0">
              <a:solidFill>
                <a:schemeClr val="tx2"/>
              </a:solidFill>
              <a:latin typeface="Times New Roman" pitchFamily="18" charset="0"/>
              <a:cs typeface="Times New Roman" pitchFamily="18" charset="0"/>
            </a:endParaRPr>
          </a:p>
        </p:txBody>
      </p:sp>
      <p:sp>
        <p:nvSpPr>
          <p:cNvPr id="50" name="TextBox 49"/>
          <p:cNvSpPr txBox="1"/>
          <p:nvPr/>
        </p:nvSpPr>
        <p:spPr>
          <a:xfrm>
            <a:off x="1351308" y="4181289"/>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Visually sell yourself</a:t>
            </a:r>
            <a:endParaRPr lang="nl-NL" sz="1400" b="1" dirty="0">
              <a:solidFill>
                <a:schemeClr val="tx2"/>
              </a:solidFill>
              <a:latin typeface="Arial" pitchFamily="34" charset="0"/>
              <a:cs typeface="Arial" pitchFamily="34" charset="0"/>
            </a:endParaRPr>
          </a:p>
        </p:txBody>
      </p:sp>
      <p:sp>
        <p:nvSpPr>
          <p:cNvPr id="53" name="Oval 52"/>
          <p:cNvSpPr/>
          <p:nvPr/>
        </p:nvSpPr>
        <p:spPr>
          <a:xfrm>
            <a:off x="951512" y="3960462"/>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4</a:t>
            </a:r>
            <a:endParaRPr lang="nl-BE" sz="2400" b="1" dirty="0"/>
          </a:p>
        </p:txBody>
      </p:sp>
      <p:sp>
        <p:nvSpPr>
          <p:cNvPr id="54" name="TextBox 53"/>
          <p:cNvSpPr txBox="1"/>
          <p:nvPr/>
        </p:nvSpPr>
        <p:spPr>
          <a:xfrm>
            <a:off x="1455568" y="4722657"/>
            <a:ext cx="3143455" cy="461665"/>
          </a:xfrm>
          <a:prstGeom prst="rect">
            <a:avLst/>
          </a:prstGeom>
          <a:noFill/>
        </p:spPr>
        <p:txBody>
          <a:bodyPr wrap="square" rtlCol="0">
            <a:spAutoFit/>
          </a:bodyPr>
          <a:lstStyle/>
          <a:p>
            <a:pPr algn="r"/>
            <a:r>
              <a:rPr lang="en-GB" sz="2400" b="1" smtClean="0">
                <a:solidFill>
                  <a:schemeClr val="tx2"/>
                </a:solidFill>
                <a:latin typeface="Times New Roman" pitchFamily="18" charset="0"/>
                <a:cs typeface="Times New Roman" pitchFamily="18" charset="0"/>
              </a:rPr>
              <a:t>Content and Curation</a:t>
            </a:r>
            <a:endParaRPr lang="en-GB" sz="2400" b="1">
              <a:solidFill>
                <a:schemeClr val="tx2"/>
              </a:solidFill>
              <a:latin typeface="Times New Roman" pitchFamily="18" charset="0"/>
              <a:cs typeface="Times New Roman" pitchFamily="18" charset="0"/>
            </a:endParaRPr>
          </a:p>
        </p:txBody>
      </p:sp>
      <p:sp>
        <p:nvSpPr>
          <p:cNvPr id="55" name="TextBox 54"/>
          <p:cNvSpPr txBox="1"/>
          <p:nvPr/>
        </p:nvSpPr>
        <p:spPr>
          <a:xfrm>
            <a:off x="1400329" y="5183171"/>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Enrich, expand &amp; enhance</a:t>
            </a:r>
            <a:endParaRPr lang="nl-NL" sz="1400" b="1" dirty="0">
              <a:solidFill>
                <a:schemeClr val="tx2"/>
              </a:solidFill>
              <a:latin typeface="Arial" pitchFamily="34" charset="0"/>
              <a:cs typeface="Arial" pitchFamily="34" charset="0"/>
            </a:endParaRPr>
          </a:p>
        </p:txBody>
      </p:sp>
      <p:cxnSp>
        <p:nvCxnSpPr>
          <p:cNvPr id="56" name="Straight Connector 55"/>
          <p:cNvCxnSpPr/>
          <p:nvPr/>
        </p:nvCxnSpPr>
        <p:spPr>
          <a:xfrm>
            <a:off x="1971049" y="5663264"/>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971049" y="4648509"/>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1000533" y="4962344"/>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5</a:t>
            </a:r>
          </a:p>
        </p:txBody>
      </p:sp>
      <p:sp>
        <p:nvSpPr>
          <p:cNvPr id="28" name="Rectangle 27"/>
          <p:cNvSpPr/>
          <p:nvPr/>
        </p:nvSpPr>
        <p:spPr>
          <a:xfrm rot="775276">
            <a:off x="4309549" y="212875"/>
            <a:ext cx="195075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0" name="TextBox 29"/>
          <p:cNvSpPr txBox="1"/>
          <p:nvPr/>
        </p:nvSpPr>
        <p:spPr>
          <a:xfrm rot="775276">
            <a:off x="4355148" y="201170"/>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DRIVERS</a:t>
            </a:r>
            <a:endParaRPr lang="nl-BE" b="1" dirty="0">
              <a:solidFill>
                <a:schemeClr val="bg1"/>
              </a:solidFill>
              <a:latin typeface="Arial Black" pitchFamily="34" charset="0"/>
              <a:cs typeface="Arial" pitchFamily="34" charset="0"/>
            </a:endParaRPr>
          </a:p>
        </p:txBody>
      </p:sp>
      <p:sp>
        <p:nvSpPr>
          <p:cNvPr id="15" name="Text Placeholder 3"/>
          <p:cNvSpPr txBox="1">
            <a:spLocks/>
          </p:cNvSpPr>
          <p:nvPr/>
        </p:nvSpPr>
        <p:spPr>
          <a:xfrm rot="775276">
            <a:off x="4704047" y="679476"/>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6" name="Rectangle 15"/>
          <p:cNvSpPr/>
          <p:nvPr/>
        </p:nvSpPr>
        <p:spPr>
          <a:xfrm rot="548545">
            <a:off x="4527109" y="630605"/>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7" name="TextBox 16"/>
          <p:cNvSpPr txBox="1"/>
          <p:nvPr/>
        </p:nvSpPr>
        <p:spPr>
          <a:xfrm rot="548545">
            <a:off x="4486611" y="610494"/>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 WEBSITE</a:t>
            </a:r>
            <a:endParaRPr lang="nl-BE" b="1" dirty="0">
              <a:solidFill>
                <a:schemeClr val="bg1"/>
              </a:solidFill>
              <a:latin typeface="Arial Black" pitchFamily="34" charset="0"/>
              <a:cs typeface="Arial" pitchFamily="34" charset="0"/>
            </a:endParaRPr>
          </a:p>
        </p:txBody>
      </p:sp>
    </p:spTree>
    <p:extLst>
      <p:ext uri="{BB962C8B-B14F-4D97-AF65-F5344CB8AC3E}">
        <p14:creationId xmlns:p14="http://schemas.microsoft.com/office/powerpoint/2010/main" val="1592700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Content Placeholder 2"/>
          <p:cNvSpPr txBox="1">
            <a:spLocks/>
          </p:cNvSpPr>
          <p:nvPr/>
        </p:nvSpPr>
        <p:spPr>
          <a:xfrm>
            <a:off x="4827666" y="1601496"/>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Demand to improve the graphics</a:t>
            </a:r>
            <a:r>
              <a:rPr lang="en-US" sz="1200" dirty="0" smtClean="0">
                <a:latin typeface="Arial" pitchFamily="34" charset="0"/>
                <a:cs typeface="Arial" pitchFamily="34" charset="0"/>
              </a:rPr>
              <a:t>: current graphics appear unattractive and deters users from returning.</a:t>
            </a:r>
            <a:endParaRPr lang="en-US" sz="1200" dirty="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r>
              <a:rPr lang="en-US" sz="1200" dirty="0" smtClean="0">
                <a:latin typeface="Arial" pitchFamily="34" charset="0"/>
                <a:cs typeface="Arial" pitchFamily="34" charset="0"/>
              </a:rPr>
              <a:t>Graphics and images should be…</a:t>
            </a:r>
          </a:p>
          <a:p>
            <a:pPr marL="0" indent="0" algn="just">
              <a:buFont typeface="Arial" pitchFamily="34" charset="0"/>
              <a:buNone/>
            </a:pPr>
            <a:endParaRPr lang="en-US" sz="1200" b="1" dirty="0">
              <a:latin typeface="Arial" pitchFamily="34" charset="0"/>
              <a:cs typeface="Arial" pitchFamily="34" charset="0"/>
            </a:endParaRPr>
          </a:p>
          <a:p>
            <a:pPr marL="228600" indent="-228600" algn="just">
              <a:buFont typeface="+mj-lt"/>
              <a:buAutoNum type="arabicPeriod"/>
            </a:pPr>
            <a:r>
              <a:rPr lang="en-US" sz="1200" b="1" dirty="0" smtClean="0">
                <a:solidFill>
                  <a:srgbClr val="F90752"/>
                </a:solidFill>
                <a:latin typeface="Arial" pitchFamily="34" charset="0"/>
                <a:cs typeface="Arial" pitchFamily="34" charset="0"/>
              </a:rPr>
              <a:t>More appealing</a:t>
            </a:r>
          </a:p>
          <a:p>
            <a:pPr marL="228600" indent="-228600" algn="just">
              <a:buFont typeface="+mj-lt"/>
              <a:buAutoNum type="arabicPeriod"/>
            </a:pPr>
            <a:r>
              <a:rPr lang="en-US" sz="1200" b="1" dirty="0" smtClean="0">
                <a:solidFill>
                  <a:srgbClr val="F90752"/>
                </a:solidFill>
                <a:latin typeface="Arial" pitchFamily="34" charset="0"/>
                <a:cs typeface="Arial" pitchFamily="34" charset="0"/>
              </a:rPr>
              <a:t>Colourful &amp; vivid</a:t>
            </a:r>
          </a:p>
          <a:p>
            <a:pPr marL="228600" indent="-228600" algn="just">
              <a:buFont typeface="+mj-lt"/>
              <a:buAutoNum type="arabicPeriod"/>
            </a:pPr>
            <a:r>
              <a:rPr lang="en-US" sz="1200" b="1" dirty="0" smtClean="0">
                <a:solidFill>
                  <a:srgbClr val="F90752"/>
                </a:solidFill>
                <a:latin typeface="Arial" pitchFamily="34" charset="0"/>
                <a:cs typeface="Arial" pitchFamily="34" charset="0"/>
              </a:rPr>
              <a:t>Higher in volume</a:t>
            </a:r>
          </a:p>
          <a:p>
            <a:pPr marL="228600" indent="-228600" algn="just">
              <a:buFont typeface="+mj-lt"/>
              <a:buAutoNum type="arabicPeriod"/>
            </a:pPr>
            <a:r>
              <a:rPr lang="en-US" sz="1200" b="1" dirty="0" smtClean="0">
                <a:solidFill>
                  <a:srgbClr val="F90752"/>
                </a:solidFill>
                <a:latin typeface="Arial" pitchFamily="34" charset="0"/>
                <a:cs typeface="Arial" pitchFamily="34" charset="0"/>
              </a:rPr>
              <a:t>Better quality</a:t>
            </a:r>
          </a:p>
          <a:p>
            <a:pPr marL="228600" indent="-228600" algn="just">
              <a:buFont typeface="+mj-lt"/>
              <a:buAutoNum type="arabicPeriod"/>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sp>
        <p:nvSpPr>
          <p:cNvPr id="34" name="Content Placeholder 2"/>
          <p:cNvSpPr txBox="1">
            <a:spLocks/>
          </p:cNvSpPr>
          <p:nvPr/>
        </p:nvSpPr>
        <p:spPr>
          <a:xfrm>
            <a:off x="560466" y="1591971"/>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The extent of the current translations is a barrier</a:t>
            </a:r>
            <a:r>
              <a:rPr lang="en-US" sz="1200" dirty="0" smtClean="0">
                <a:latin typeface="Arial" pitchFamily="34" charset="0"/>
                <a:cs typeface="Arial" pitchFamily="34" charset="0"/>
              </a:rPr>
              <a:t>: translations are limited i.e. they do not extend to all functions/sections of the website.</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Users commented that despite selecting their preferred language, majority of the information appears in English.</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Some believed this was a fault, whilst others believe it makes the site unusable.</a:t>
            </a:r>
          </a:p>
          <a:p>
            <a:pPr marL="0" indent="0" algn="just">
              <a:buNone/>
            </a:pPr>
            <a:endParaRPr lang="en-US" sz="1200" b="1" dirty="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Title 1"/>
          <p:cNvSpPr>
            <a:spLocks noGrp="1"/>
          </p:cNvSpPr>
          <p:nvPr>
            <p:ph type="title"/>
          </p:nvPr>
        </p:nvSpPr>
        <p:spPr>
          <a:xfrm>
            <a:off x="457199" y="295275"/>
            <a:ext cx="6675010" cy="945349"/>
          </a:xfrm>
        </p:spPr>
        <p:txBody>
          <a:bodyPr/>
          <a:lstStyle/>
          <a:p>
            <a:r>
              <a:rPr lang="nl-BE" sz="2200" dirty="0" smtClean="0"/>
              <a:t>Language is a barrier to utilise the site, improved graphics will encourage repeat visits</a:t>
            </a:r>
            <a:endParaRPr lang="nl-BE" sz="2200" dirty="0"/>
          </a:p>
        </p:txBody>
      </p:sp>
      <p:sp>
        <p:nvSpPr>
          <p:cNvPr id="28" name="Rectangle 27"/>
          <p:cNvSpPr/>
          <p:nvPr/>
        </p:nvSpPr>
        <p:spPr>
          <a:xfrm rot="775276">
            <a:off x="6758155" y="478903"/>
            <a:ext cx="195075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0" name="TextBox 29"/>
          <p:cNvSpPr txBox="1"/>
          <p:nvPr/>
        </p:nvSpPr>
        <p:spPr>
          <a:xfrm rot="775276">
            <a:off x="6803754" y="46719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DRIVERS</a:t>
            </a:r>
            <a:endParaRPr lang="nl-BE" b="1" dirty="0">
              <a:solidFill>
                <a:schemeClr val="bg1"/>
              </a:solidFill>
              <a:latin typeface="Arial Black" pitchFamily="34" charset="0"/>
              <a:cs typeface="Arial" pitchFamily="34" charset="0"/>
            </a:endParaRPr>
          </a:p>
        </p:txBody>
      </p:sp>
      <p:cxnSp>
        <p:nvCxnSpPr>
          <p:cNvPr id="39" name="Straight Connector 38"/>
          <p:cNvCxnSpPr/>
          <p:nvPr/>
        </p:nvCxnSpPr>
        <p:spPr>
          <a:xfrm flipV="1">
            <a:off x="4572000" y="2066951"/>
            <a:ext cx="0" cy="3695726"/>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Text Placeholder 3"/>
          <p:cNvSpPr txBox="1">
            <a:spLocks/>
          </p:cNvSpPr>
          <p:nvPr/>
        </p:nvSpPr>
        <p:spPr>
          <a:xfrm rot="775276">
            <a:off x="7152653" y="1012179"/>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6" name="Rectangle 15"/>
          <p:cNvSpPr/>
          <p:nvPr/>
        </p:nvSpPr>
        <p:spPr>
          <a:xfrm rot="548545">
            <a:off x="6975715" y="896633"/>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7" name="TextBox 16"/>
          <p:cNvSpPr txBox="1"/>
          <p:nvPr/>
        </p:nvSpPr>
        <p:spPr>
          <a:xfrm rot="548545">
            <a:off x="6935217" y="8765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 WEBSITE</a:t>
            </a:r>
            <a:endParaRPr lang="nl-BE" b="1" dirty="0">
              <a:solidFill>
                <a:schemeClr val="bg1"/>
              </a:solidFill>
              <a:latin typeface="Arial Black" pitchFamily="34" charset="0"/>
              <a:cs typeface="Arial"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1" name="Rectangle 30"/>
          <p:cNvSpPr/>
          <p:nvPr/>
        </p:nvSpPr>
        <p:spPr>
          <a:xfrm>
            <a:off x="674369" y="1584789"/>
            <a:ext cx="2170787"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Language &amp; translation</a:t>
            </a:r>
            <a:endParaRPr lang="en-US" sz="1400" b="1" dirty="0">
              <a:solidFill>
                <a:schemeClr val="bg1"/>
              </a:solidFill>
              <a:latin typeface="Arial" pitchFamily="34" charset="0"/>
              <a:cs typeface="Arial" pitchFamily="34" charset="0"/>
            </a:endParaRPr>
          </a:p>
        </p:txBody>
      </p:sp>
      <p:sp>
        <p:nvSpPr>
          <p:cNvPr id="32" name="Rectangle 31"/>
          <p:cNvSpPr/>
          <p:nvPr/>
        </p:nvSpPr>
        <p:spPr>
          <a:xfrm>
            <a:off x="4937917" y="1584790"/>
            <a:ext cx="960519"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Graphics</a:t>
            </a:r>
            <a:endParaRPr lang="en-US" sz="1400" b="1" dirty="0">
              <a:solidFill>
                <a:schemeClr val="bg1"/>
              </a:solidFill>
              <a:latin typeface="Arial" pitchFamily="34" charset="0"/>
              <a:cs typeface="Arial" pitchFamily="34" charset="0"/>
            </a:endParaRPr>
          </a:p>
        </p:txBody>
      </p:sp>
      <p:sp>
        <p:nvSpPr>
          <p:cNvPr id="33" name="Rectangular Callout 32"/>
          <p:cNvSpPr/>
          <p:nvPr/>
        </p:nvSpPr>
        <p:spPr>
          <a:xfrm>
            <a:off x="490922" y="4386962"/>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pic>
        <p:nvPicPr>
          <p:cNvPr id="26" name="Picture 25" descr="lijntj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4" name="Rectangle 3"/>
          <p:cNvSpPr/>
          <p:nvPr/>
        </p:nvSpPr>
        <p:spPr>
          <a:xfrm>
            <a:off x="770009" y="4525060"/>
            <a:ext cx="3707877" cy="461665"/>
          </a:xfrm>
          <a:prstGeom prst="rect">
            <a:avLst/>
          </a:prstGeom>
        </p:spPr>
        <p:txBody>
          <a:bodyPr wrap="square">
            <a:spAutoFit/>
          </a:bodyPr>
          <a:lstStyle/>
          <a:p>
            <a:r>
              <a:rPr lang="en-GB" sz="1200" b="1" dirty="0" smtClean="0">
                <a:latin typeface="Arial" pitchFamily="34" charset="0"/>
                <a:cs typeface="Arial" pitchFamily="34" charset="0"/>
              </a:rPr>
              <a:t>“It </a:t>
            </a:r>
            <a:r>
              <a:rPr lang="en-GB" sz="1200" b="1" dirty="0">
                <a:latin typeface="Arial" pitchFamily="34" charset="0"/>
                <a:cs typeface="Arial" pitchFamily="34" charset="0"/>
              </a:rPr>
              <a:t>is accessible only to those who know the English </a:t>
            </a:r>
            <a:r>
              <a:rPr lang="en-GB" sz="1200" b="1" dirty="0" smtClean="0">
                <a:latin typeface="Arial" pitchFamily="34" charset="0"/>
                <a:cs typeface="Arial" pitchFamily="34" charset="0"/>
              </a:rPr>
              <a:t>language.”</a:t>
            </a:r>
            <a:endParaRPr lang="en-GB" sz="1200" b="1" dirty="0">
              <a:latin typeface="Arial" pitchFamily="34" charset="0"/>
              <a:cs typeface="Arial" pitchFamily="34" charset="0"/>
            </a:endParaRPr>
          </a:p>
        </p:txBody>
      </p:sp>
      <p:sp>
        <p:nvSpPr>
          <p:cNvPr id="6" name="Rectangle 5"/>
          <p:cNvSpPr/>
          <p:nvPr/>
        </p:nvSpPr>
        <p:spPr>
          <a:xfrm>
            <a:off x="770009" y="5647641"/>
            <a:ext cx="4012844" cy="461665"/>
          </a:xfrm>
          <a:prstGeom prst="rect">
            <a:avLst/>
          </a:prstGeom>
        </p:spPr>
        <p:txBody>
          <a:bodyPr wrap="square">
            <a:spAutoFit/>
          </a:bodyPr>
          <a:lstStyle/>
          <a:p>
            <a:r>
              <a:rPr lang="en-GB" sz="1200" b="1" dirty="0" smtClean="0">
                <a:latin typeface="Arial" pitchFamily="34" charset="0"/>
                <a:cs typeface="Arial" pitchFamily="34" charset="0"/>
              </a:rPr>
              <a:t>“It </a:t>
            </a:r>
            <a:r>
              <a:rPr lang="en-GB" sz="1200" b="1" dirty="0">
                <a:latin typeface="Arial" pitchFamily="34" charset="0"/>
                <a:cs typeface="Arial" pitchFamily="34" charset="0"/>
              </a:rPr>
              <a:t>is not translated in Italian or maybe the translation is faulty</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35" name="Rectangle 34"/>
          <p:cNvSpPr/>
          <p:nvPr/>
        </p:nvSpPr>
        <p:spPr>
          <a:xfrm>
            <a:off x="1093859" y="5001310"/>
            <a:ext cx="3707877" cy="646331"/>
          </a:xfrm>
          <a:prstGeom prst="rect">
            <a:avLst/>
          </a:prstGeom>
        </p:spPr>
        <p:txBody>
          <a:bodyPr wrap="square">
            <a:spAutoFit/>
          </a:bodyPr>
          <a:lstStyle/>
          <a:p>
            <a:pPr fontAlgn="t"/>
            <a:r>
              <a:rPr lang="en-GB" sz="1200" b="1" dirty="0" smtClean="0">
                <a:latin typeface="Arial" pitchFamily="34" charset="0"/>
                <a:cs typeface="Arial" pitchFamily="34" charset="0"/>
              </a:rPr>
              <a:t>“</a:t>
            </a:r>
            <a:r>
              <a:rPr lang="en-GB" sz="1200" b="1" dirty="0">
                <a:latin typeface="Arial" pitchFamily="34" charset="0"/>
                <a:cs typeface="Arial" pitchFamily="34" charset="0"/>
              </a:rPr>
              <a:t>Although there is an option for the Italian language, it's only valid for the top menu, the rest is in English</a:t>
            </a:r>
            <a:r>
              <a:rPr lang="en-GB" sz="1200" b="1" dirty="0" smtClean="0">
                <a:latin typeface="Arial" pitchFamily="34" charset="0"/>
                <a:cs typeface="Arial" pitchFamily="34" charset="0"/>
              </a:rPr>
              <a:t>.”</a:t>
            </a:r>
            <a:endParaRPr lang="en-GB" sz="1200" b="1" dirty="0">
              <a:solidFill>
                <a:srgbClr val="000000"/>
              </a:solidFill>
              <a:latin typeface="Arial" pitchFamily="34" charset="0"/>
              <a:cs typeface="Arial" pitchFamily="34" charset="0"/>
            </a:endParaRPr>
          </a:p>
        </p:txBody>
      </p:sp>
      <p:sp>
        <p:nvSpPr>
          <p:cNvPr id="38" name="Rectangular Callout 37"/>
          <p:cNvSpPr/>
          <p:nvPr/>
        </p:nvSpPr>
        <p:spPr>
          <a:xfrm>
            <a:off x="4827666" y="4386962"/>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sp>
        <p:nvSpPr>
          <p:cNvPr id="41" name="Rectangle 40"/>
          <p:cNvSpPr/>
          <p:nvPr/>
        </p:nvSpPr>
        <p:spPr>
          <a:xfrm>
            <a:off x="5154015" y="4429068"/>
            <a:ext cx="3707877" cy="769441"/>
          </a:xfrm>
          <a:prstGeom prst="rect">
            <a:avLst/>
          </a:prstGeom>
        </p:spPr>
        <p:txBody>
          <a:bodyPr wrap="square">
            <a:spAutoFit/>
          </a:bodyPr>
          <a:lstStyle/>
          <a:p>
            <a:r>
              <a:rPr lang="en-GB" sz="1100" b="1" dirty="0" smtClean="0">
                <a:latin typeface="Arial" pitchFamily="34" charset="0"/>
                <a:cs typeface="Arial" pitchFamily="34" charset="0"/>
              </a:rPr>
              <a:t>“Certainly </a:t>
            </a:r>
            <a:r>
              <a:rPr lang="en-GB" sz="1100" b="1" dirty="0">
                <a:latin typeface="Arial" pitchFamily="34" charset="0"/>
                <a:cs typeface="Arial" pitchFamily="34" charset="0"/>
              </a:rPr>
              <a:t>the graphics may be revised as currently they do not attract much and seem almost boring even for a person who visits the site for the first time.</a:t>
            </a:r>
          </a:p>
        </p:txBody>
      </p:sp>
      <p:sp>
        <p:nvSpPr>
          <p:cNvPr id="42" name="Rectangle 41"/>
          <p:cNvSpPr/>
          <p:nvPr/>
        </p:nvSpPr>
        <p:spPr>
          <a:xfrm>
            <a:off x="5658840" y="5067243"/>
            <a:ext cx="3707877" cy="461665"/>
          </a:xfrm>
          <a:prstGeom prst="rect">
            <a:avLst/>
          </a:prstGeom>
        </p:spPr>
        <p:txBody>
          <a:bodyPr wrap="square">
            <a:spAutoFit/>
          </a:bodyPr>
          <a:lstStyle/>
          <a:p>
            <a:r>
              <a:rPr lang="en-GB" sz="1200" b="1" dirty="0">
                <a:latin typeface="Arial" pitchFamily="34" charset="0"/>
                <a:cs typeface="Arial" pitchFamily="34" charset="0"/>
              </a:rPr>
              <a:t>“I found it a little scarce and unattractive ... maybe some nice artistic images may help</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43" name="Rectangle 42"/>
          <p:cNvSpPr/>
          <p:nvPr/>
        </p:nvSpPr>
        <p:spPr>
          <a:xfrm>
            <a:off x="5125440" y="5581593"/>
            <a:ext cx="3707877" cy="461665"/>
          </a:xfrm>
          <a:prstGeom prst="rect">
            <a:avLst/>
          </a:prstGeom>
        </p:spPr>
        <p:txBody>
          <a:bodyPr wrap="square">
            <a:spAutoFit/>
          </a:bodyPr>
          <a:lstStyle/>
          <a:p>
            <a:r>
              <a:rPr lang="en-GB" sz="1200" b="1" dirty="0">
                <a:latin typeface="Arial" pitchFamily="34" charset="0"/>
                <a:cs typeface="Arial" pitchFamily="34" charset="0"/>
              </a:rPr>
              <a:t>“More inviting images and more colour when it has to do with art. It did not look very creative</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Tree>
    <p:extLst>
      <p:ext uri="{BB962C8B-B14F-4D97-AF65-F5344CB8AC3E}">
        <p14:creationId xmlns:p14="http://schemas.microsoft.com/office/powerpoint/2010/main" val="209157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Content Placeholder 2"/>
          <p:cNvSpPr txBox="1">
            <a:spLocks/>
          </p:cNvSpPr>
          <p:nvPr/>
        </p:nvSpPr>
        <p:spPr>
          <a:xfrm>
            <a:off x="4827666" y="1601496"/>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Exiting, </a:t>
            </a:r>
            <a:r>
              <a:rPr lang="en-US" sz="1200" b="1" dirty="0" err="1" smtClean="0">
                <a:solidFill>
                  <a:srgbClr val="F90752"/>
                </a:solidFill>
                <a:latin typeface="Arial" pitchFamily="34" charset="0"/>
                <a:cs typeface="Arial" pitchFamily="34" charset="0"/>
              </a:rPr>
              <a:t>colourful</a:t>
            </a:r>
            <a:r>
              <a:rPr lang="en-US" sz="1200" b="1" dirty="0" smtClean="0">
                <a:solidFill>
                  <a:srgbClr val="F90752"/>
                </a:solidFill>
                <a:latin typeface="Arial" pitchFamily="34" charset="0"/>
                <a:cs typeface="Arial" pitchFamily="34" charset="0"/>
              </a:rPr>
              <a:t> &amp; inviting</a:t>
            </a:r>
            <a:r>
              <a:rPr lang="en-US" sz="1200" dirty="0" smtClean="0">
                <a:latin typeface="Arial" pitchFamily="34" charset="0"/>
                <a:cs typeface="Arial" pitchFamily="34" charset="0"/>
              </a:rPr>
              <a:t>: opportunity to ‘delight’ users with improved content and homepage.</a:t>
            </a:r>
          </a:p>
          <a:p>
            <a:pPr marL="0" indent="0" algn="just">
              <a:buNone/>
            </a:pPr>
            <a:endParaRPr lang="en-US" sz="1200" b="1" dirty="0">
              <a:solidFill>
                <a:srgbClr val="F90752"/>
              </a:solidFill>
              <a:latin typeface="Arial" pitchFamily="34" charset="0"/>
              <a:cs typeface="Arial" pitchFamily="34" charset="0"/>
            </a:endParaRPr>
          </a:p>
          <a:p>
            <a:pPr marL="0" indent="0" algn="just">
              <a:buNone/>
            </a:pPr>
            <a:r>
              <a:rPr lang="en-US" sz="1200" dirty="0" smtClean="0">
                <a:latin typeface="Arial" pitchFamily="34" charset="0"/>
                <a:cs typeface="Arial" pitchFamily="34" charset="0"/>
              </a:rPr>
              <a:t>It’s not clear to everyone from the homepage, what to expect from the site.</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Combined with improved graphics, users recommend improving the layout with clearer paths for navigation.</a:t>
            </a:r>
          </a:p>
          <a:p>
            <a:pPr marL="228600" indent="-228600" algn="just">
              <a:buFont typeface="+mj-lt"/>
              <a:buAutoNum type="arabicPeriod"/>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sp>
        <p:nvSpPr>
          <p:cNvPr id="34" name="Content Placeholder 2"/>
          <p:cNvSpPr txBox="1">
            <a:spLocks/>
          </p:cNvSpPr>
          <p:nvPr/>
        </p:nvSpPr>
        <p:spPr>
          <a:xfrm>
            <a:off x="560466" y="1591971"/>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Simpler, easier &amp; clearer</a:t>
            </a:r>
            <a:r>
              <a:rPr lang="en-US" sz="1200" dirty="0" smtClean="0">
                <a:latin typeface="Arial" pitchFamily="34" charset="0"/>
                <a:cs typeface="Arial" pitchFamily="34" charset="0"/>
              </a:rPr>
              <a:t>: current design means navigation is not intuitive. </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Whilst the limited availability of translations will impact on ease of navigation, there is demand for a clearer understanding of content and topics on the site.</a:t>
            </a:r>
          </a:p>
          <a:p>
            <a:pPr marL="0" indent="0" algn="just">
              <a:buNone/>
            </a:pPr>
            <a:endParaRPr lang="en-US" sz="1200" b="1"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Overall need to simplify the navigation, making the site accessible to more users.</a:t>
            </a: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Title 1"/>
          <p:cNvSpPr>
            <a:spLocks noGrp="1"/>
          </p:cNvSpPr>
          <p:nvPr>
            <p:ph type="title"/>
          </p:nvPr>
        </p:nvSpPr>
        <p:spPr>
          <a:xfrm>
            <a:off x="457199" y="295275"/>
            <a:ext cx="6675010" cy="945349"/>
          </a:xfrm>
        </p:spPr>
        <p:txBody>
          <a:bodyPr/>
          <a:lstStyle/>
          <a:p>
            <a:r>
              <a:rPr lang="en-GB" sz="2200" smtClean="0"/>
              <a:t>Navigation and user experience can be optimised through design, search and signposts</a:t>
            </a:r>
            <a:endParaRPr lang="en-GB" sz="2200"/>
          </a:p>
        </p:txBody>
      </p:sp>
      <p:sp>
        <p:nvSpPr>
          <p:cNvPr id="28" name="Rectangle 27"/>
          <p:cNvSpPr/>
          <p:nvPr/>
        </p:nvSpPr>
        <p:spPr>
          <a:xfrm rot="775276">
            <a:off x="6758155" y="478903"/>
            <a:ext cx="195075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0" name="TextBox 29"/>
          <p:cNvSpPr txBox="1"/>
          <p:nvPr/>
        </p:nvSpPr>
        <p:spPr>
          <a:xfrm rot="775276">
            <a:off x="6803754" y="46719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DRIVERS</a:t>
            </a:r>
            <a:endParaRPr lang="nl-BE" b="1" dirty="0">
              <a:solidFill>
                <a:schemeClr val="bg1"/>
              </a:solidFill>
              <a:latin typeface="Arial Black" pitchFamily="34" charset="0"/>
              <a:cs typeface="Arial" pitchFamily="34" charset="0"/>
            </a:endParaRPr>
          </a:p>
        </p:txBody>
      </p:sp>
      <p:cxnSp>
        <p:nvCxnSpPr>
          <p:cNvPr id="39" name="Straight Connector 38"/>
          <p:cNvCxnSpPr/>
          <p:nvPr/>
        </p:nvCxnSpPr>
        <p:spPr>
          <a:xfrm flipV="1">
            <a:off x="4572000" y="2066951"/>
            <a:ext cx="0" cy="3695726"/>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Text Placeholder 3"/>
          <p:cNvSpPr txBox="1">
            <a:spLocks/>
          </p:cNvSpPr>
          <p:nvPr/>
        </p:nvSpPr>
        <p:spPr>
          <a:xfrm rot="775276">
            <a:off x="7152653" y="1012179"/>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6" name="Rectangle 15"/>
          <p:cNvSpPr/>
          <p:nvPr/>
        </p:nvSpPr>
        <p:spPr>
          <a:xfrm rot="548545">
            <a:off x="6975715" y="896633"/>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7" name="TextBox 16"/>
          <p:cNvSpPr txBox="1"/>
          <p:nvPr/>
        </p:nvSpPr>
        <p:spPr>
          <a:xfrm rot="548545">
            <a:off x="6935217" y="8765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 WEBSITE</a:t>
            </a:r>
            <a:endParaRPr lang="nl-BE" b="1" dirty="0">
              <a:solidFill>
                <a:schemeClr val="bg1"/>
              </a:solidFill>
              <a:latin typeface="Arial Black" pitchFamily="34" charset="0"/>
              <a:cs typeface="Arial"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1" name="Rectangle 30"/>
          <p:cNvSpPr/>
          <p:nvPr/>
        </p:nvSpPr>
        <p:spPr>
          <a:xfrm>
            <a:off x="696224" y="1584789"/>
            <a:ext cx="1098378"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Navigation</a:t>
            </a:r>
            <a:endParaRPr lang="en-US" sz="1400" b="1" dirty="0">
              <a:solidFill>
                <a:schemeClr val="bg1"/>
              </a:solidFill>
              <a:latin typeface="Arial" pitchFamily="34" charset="0"/>
              <a:cs typeface="Arial" pitchFamily="34" charset="0"/>
            </a:endParaRPr>
          </a:p>
        </p:txBody>
      </p:sp>
      <p:sp>
        <p:nvSpPr>
          <p:cNvPr id="32" name="Rectangle 31"/>
          <p:cNvSpPr/>
          <p:nvPr/>
        </p:nvSpPr>
        <p:spPr>
          <a:xfrm>
            <a:off x="4903860" y="1584790"/>
            <a:ext cx="780983"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Design</a:t>
            </a:r>
            <a:endParaRPr lang="en-US" sz="1400" b="1" dirty="0">
              <a:solidFill>
                <a:schemeClr val="bg1"/>
              </a:solidFill>
              <a:latin typeface="Arial" pitchFamily="34" charset="0"/>
              <a:cs typeface="Arial" pitchFamily="34" charset="0"/>
            </a:endParaRPr>
          </a:p>
        </p:txBody>
      </p:sp>
      <p:sp>
        <p:nvSpPr>
          <p:cNvPr id="33" name="Rectangular Callout 32"/>
          <p:cNvSpPr/>
          <p:nvPr/>
        </p:nvSpPr>
        <p:spPr>
          <a:xfrm>
            <a:off x="490922" y="4072637"/>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pic>
        <p:nvPicPr>
          <p:cNvPr id="26" name="Picture 25" descr="lijntj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4" name="Rectangle 3"/>
          <p:cNvSpPr/>
          <p:nvPr/>
        </p:nvSpPr>
        <p:spPr>
          <a:xfrm>
            <a:off x="770009" y="4020235"/>
            <a:ext cx="3707877" cy="646331"/>
          </a:xfrm>
          <a:prstGeom prst="rect">
            <a:avLst/>
          </a:prstGeom>
        </p:spPr>
        <p:txBody>
          <a:bodyPr wrap="square">
            <a:spAutoFit/>
          </a:bodyPr>
          <a:lstStyle/>
          <a:p>
            <a:r>
              <a:rPr lang="en-GB" sz="1200" b="1" dirty="0">
                <a:latin typeface="Arial" pitchFamily="34" charset="0"/>
                <a:cs typeface="Arial" pitchFamily="34" charset="0"/>
              </a:rPr>
              <a:t>“More transparent site / clear message of what the page can offer me. The site is rather </a:t>
            </a:r>
            <a:r>
              <a:rPr lang="en-GB" sz="1200" b="1" dirty="0" smtClean="0">
                <a:latin typeface="Arial" pitchFamily="34" charset="0"/>
                <a:cs typeface="Arial" pitchFamily="34" charset="0"/>
              </a:rPr>
              <a:t>inaccessible.”</a:t>
            </a:r>
            <a:endParaRPr lang="en-GB" sz="1200" b="1" dirty="0">
              <a:latin typeface="Arial" pitchFamily="34" charset="0"/>
              <a:cs typeface="Arial" pitchFamily="34" charset="0"/>
            </a:endParaRPr>
          </a:p>
        </p:txBody>
      </p:sp>
      <p:sp>
        <p:nvSpPr>
          <p:cNvPr id="6" name="Rectangle 5"/>
          <p:cNvSpPr/>
          <p:nvPr/>
        </p:nvSpPr>
        <p:spPr>
          <a:xfrm>
            <a:off x="741434" y="4923741"/>
            <a:ext cx="4012844" cy="276999"/>
          </a:xfrm>
          <a:prstGeom prst="rect">
            <a:avLst/>
          </a:prstGeom>
        </p:spPr>
        <p:txBody>
          <a:bodyPr wrap="square">
            <a:spAutoFit/>
          </a:bodyPr>
          <a:lstStyle/>
          <a:p>
            <a:r>
              <a:rPr lang="en-GB" sz="1200" b="1" dirty="0" smtClean="0">
                <a:latin typeface="Arial" pitchFamily="34" charset="0"/>
                <a:cs typeface="Arial" pitchFamily="34" charset="0"/>
              </a:rPr>
              <a:t>“A </a:t>
            </a:r>
            <a:r>
              <a:rPr lang="en-GB" sz="1200" b="1" dirty="0">
                <a:latin typeface="Arial" pitchFamily="34" charset="0"/>
                <a:cs typeface="Arial" pitchFamily="34" charset="0"/>
              </a:rPr>
              <a:t>more user friendly summary of the content</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35" name="Rectangle 34"/>
          <p:cNvSpPr/>
          <p:nvPr/>
        </p:nvSpPr>
        <p:spPr>
          <a:xfrm>
            <a:off x="1379609" y="4639360"/>
            <a:ext cx="3707877" cy="276999"/>
          </a:xfrm>
          <a:prstGeom prst="rect">
            <a:avLst/>
          </a:prstGeom>
        </p:spPr>
        <p:txBody>
          <a:bodyPr wrap="square">
            <a:spAutoFit/>
          </a:bodyPr>
          <a:lstStyle/>
          <a:p>
            <a:pPr fontAlgn="t"/>
            <a:r>
              <a:rPr lang="en-GB" sz="1200" b="1" dirty="0" smtClean="0">
                <a:latin typeface="Arial" pitchFamily="34" charset="0"/>
                <a:cs typeface="Arial" pitchFamily="34" charset="0"/>
              </a:rPr>
              <a:t>“Improved </a:t>
            </a:r>
            <a:r>
              <a:rPr lang="en-GB" sz="1200" b="1" dirty="0">
                <a:latin typeface="Arial" pitchFamily="34" charset="0"/>
                <a:cs typeface="Arial" pitchFamily="34" charset="0"/>
              </a:rPr>
              <a:t>navigation - Intuitive</a:t>
            </a:r>
            <a:r>
              <a:rPr lang="en-GB" sz="1200" b="1" dirty="0" smtClean="0">
                <a:latin typeface="Arial" pitchFamily="34" charset="0"/>
                <a:cs typeface="Arial" pitchFamily="34" charset="0"/>
              </a:rPr>
              <a:t>.”</a:t>
            </a:r>
            <a:endParaRPr lang="en-GB" sz="1200" b="1" dirty="0">
              <a:solidFill>
                <a:srgbClr val="000000"/>
              </a:solidFill>
              <a:latin typeface="Arial" pitchFamily="34" charset="0"/>
              <a:cs typeface="Arial" pitchFamily="34" charset="0"/>
            </a:endParaRPr>
          </a:p>
        </p:txBody>
      </p:sp>
      <p:sp>
        <p:nvSpPr>
          <p:cNvPr id="38" name="Rectangular Callout 37"/>
          <p:cNvSpPr/>
          <p:nvPr/>
        </p:nvSpPr>
        <p:spPr>
          <a:xfrm>
            <a:off x="4827666" y="4386962"/>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sp>
        <p:nvSpPr>
          <p:cNvPr id="41" name="Rectangle 40"/>
          <p:cNvSpPr/>
          <p:nvPr/>
        </p:nvSpPr>
        <p:spPr>
          <a:xfrm>
            <a:off x="5154015" y="4429068"/>
            <a:ext cx="3707877" cy="430887"/>
          </a:xfrm>
          <a:prstGeom prst="rect">
            <a:avLst/>
          </a:prstGeom>
        </p:spPr>
        <p:txBody>
          <a:bodyPr wrap="square">
            <a:spAutoFit/>
          </a:bodyPr>
          <a:lstStyle/>
          <a:p>
            <a:r>
              <a:rPr lang="en-GB" sz="1100" b="1" dirty="0">
                <a:latin typeface="Arial" pitchFamily="34" charset="0"/>
                <a:cs typeface="Arial" pitchFamily="34" charset="0"/>
              </a:rPr>
              <a:t>“Change the design and text so it becomes more obvious to the user</a:t>
            </a:r>
            <a:r>
              <a:rPr lang="en-GB" sz="1100" b="1" dirty="0" smtClean="0">
                <a:latin typeface="Arial" pitchFamily="34" charset="0"/>
                <a:cs typeface="Arial" pitchFamily="34" charset="0"/>
              </a:rPr>
              <a:t>.”</a:t>
            </a:r>
            <a:endParaRPr lang="en-GB" sz="1100" b="1" dirty="0">
              <a:latin typeface="Arial" pitchFamily="34" charset="0"/>
              <a:cs typeface="Arial" pitchFamily="34" charset="0"/>
            </a:endParaRPr>
          </a:p>
        </p:txBody>
      </p:sp>
      <p:sp>
        <p:nvSpPr>
          <p:cNvPr id="42" name="Rectangle 41"/>
          <p:cNvSpPr/>
          <p:nvPr/>
        </p:nvSpPr>
        <p:spPr>
          <a:xfrm>
            <a:off x="5420716" y="4962468"/>
            <a:ext cx="3488802" cy="461665"/>
          </a:xfrm>
          <a:prstGeom prst="rect">
            <a:avLst/>
          </a:prstGeom>
        </p:spPr>
        <p:txBody>
          <a:bodyPr wrap="square">
            <a:spAutoFit/>
          </a:bodyPr>
          <a:lstStyle/>
          <a:p>
            <a:r>
              <a:rPr lang="en-GB" sz="1200" b="1" dirty="0">
                <a:latin typeface="Arial" pitchFamily="34" charset="0"/>
                <a:cs typeface="Arial" pitchFamily="34" charset="0"/>
              </a:rPr>
              <a:t>“At the moment, the artwork does not attract my attention</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43" name="Rectangle 42"/>
          <p:cNvSpPr/>
          <p:nvPr/>
        </p:nvSpPr>
        <p:spPr>
          <a:xfrm>
            <a:off x="5125440" y="5581593"/>
            <a:ext cx="3707877" cy="276999"/>
          </a:xfrm>
          <a:prstGeom prst="rect">
            <a:avLst/>
          </a:prstGeom>
        </p:spPr>
        <p:txBody>
          <a:bodyPr wrap="square">
            <a:spAutoFit/>
          </a:bodyPr>
          <a:lstStyle/>
          <a:p>
            <a:r>
              <a:rPr lang="en-GB" sz="1200" b="1" dirty="0">
                <a:latin typeface="Arial" pitchFamily="34" charset="0"/>
                <a:cs typeface="Arial" pitchFamily="34" charset="0"/>
              </a:rPr>
              <a:t>“A more colourful site, better graphics</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29" name="Rectangle 28"/>
          <p:cNvSpPr/>
          <p:nvPr/>
        </p:nvSpPr>
        <p:spPr>
          <a:xfrm>
            <a:off x="1379609" y="5210317"/>
            <a:ext cx="3384027" cy="461665"/>
          </a:xfrm>
          <a:prstGeom prst="rect">
            <a:avLst/>
          </a:prstGeom>
        </p:spPr>
        <p:txBody>
          <a:bodyPr wrap="square">
            <a:spAutoFit/>
          </a:bodyPr>
          <a:lstStyle/>
          <a:p>
            <a:r>
              <a:rPr lang="en-GB" sz="1200" b="1" dirty="0">
                <a:latin typeface="Arial" pitchFamily="34" charset="0"/>
                <a:cs typeface="Arial" pitchFamily="34" charset="0"/>
              </a:rPr>
              <a:t>“The site does not navigate well, there should be a index of </a:t>
            </a:r>
            <a:r>
              <a:rPr lang="en-GB" sz="1200" b="1" dirty="0" smtClean="0">
                <a:latin typeface="Arial" pitchFamily="34" charset="0"/>
                <a:cs typeface="Arial" pitchFamily="34" charset="0"/>
              </a:rPr>
              <a:t>topics.”</a:t>
            </a:r>
            <a:endParaRPr lang="en-GB" sz="1200" b="1" dirty="0">
              <a:latin typeface="Arial" pitchFamily="34" charset="0"/>
              <a:cs typeface="Arial" pitchFamily="34" charset="0"/>
            </a:endParaRPr>
          </a:p>
        </p:txBody>
      </p:sp>
      <p:sp>
        <p:nvSpPr>
          <p:cNvPr id="2" name="Rectangle 1"/>
          <p:cNvSpPr/>
          <p:nvPr/>
        </p:nvSpPr>
        <p:spPr>
          <a:xfrm>
            <a:off x="520700" y="5656280"/>
            <a:ext cx="3957186" cy="461665"/>
          </a:xfrm>
          <a:prstGeom prst="rect">
            <a:avLst/>
          </a:prstGeom>
        </p:spPr>
        <p:txBody>
          <a:bodyPr wrap="square">
            <a:spAutoFit/>
          </a:bodyPr>
          <a:lstStyle/>
          <a:p>
            <a:r>
              <a:rPr lang="en-GB" sz="1200" b="1" dirty="0" smtClean="0">
                <a:latin typeface="Arial" pitchFamily="34" charset="0"/>
                <a:cs typeface="Arial" pitchFamily="34" charset="0"/>
              </a:rPr>
              <a:t>“It </a:t>
            </a:r>
            <a:r>
              <a:rPr lang="en-GB" sz="1200" b="1" dirty="0">
                <a:latin typeface="Arial" pitchFamily="34" charset="0"/>
                <a:cs typeface="Arial" pitchFamily="34" charset="0"/>
              </a:rPr>
              <a:t>should be clear from the first click, what I can use the site </a:t>
            </a:r>
            <a:r>
              <a:rPr lang="en-GB" sz="1200" b="1" dirty="0" smtClean="0">
                <a:latin typeface="Arial" pitchFamily="34" charset="0"/>
                <a:cs typeface="Arial" pitchFamily="34" charset="0"/>
              </a:rPr>
              <a:t>for.”</a:t>
            </a:r>
            <a:endParaRPr lang="en-GB" sz="1200" b="1" dirty="0">
              <a:latin typeface="Arial" pitchFamily="34" charset="0"/>
              <a:cs typeface="Arial" pitchFamily="34" charset="0"/>
            </a:endParaRPr>
          </a:p>
        </p:txBody>
      </p:sp>
    </p:spTree>
    <p:extLst>
      <p:ext uri="{BB962C8B-B14F-4D97-AF65-F5344CB8AC3E}">
        <p14:creationId xmlns:p14="http://schemas.microsoft.com/office/powerpoint/2010/main" val="389009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Content Placeholder 2"/>
          <p:cNvSpPr txBox="1">
            <a:spLocks/>
          </p:cNvSpPr>
          <p:nvPr/>
        </p:nvSpPr>
        <p:spPr>
          <a:xfrm>
            <a:off x="560466" y="1591971"/>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Richer &amp; more detailed</a:t>
            </a:r>
            <a:r>
              <a:rPr lang="en-US" sz="1200" dirty="0" smtClean="0">
                <a:latin typeface="Arial" pitchFamily="34" charset="0"/>
                <a:cs typeface="Arial" pitchFamily="34" charset="0"/>
              </a:rPr>
              <a:t>: current content can be richer. Offering more text and images within the search results.</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Recommendation to ensure content is refreshed, updated and always something new!</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Special features appreciated.</a:t>
            </a:r>
          </a:p>
          <a:p>
            <a:pPr marL="0" indent="0" algn="just">
              <a:buNone/>
            </a:pPr>
            <a:endParaRPr lang="en-US" sz="1200" b="1" dirty="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Title 1"/>
          <p:cNvSpPr>
            <a:spLocks noGrp="1"/>
          </p:cNvSpPr>
          <p:nvPr>
            <p:ph type="title"/>
          </p:nvPr>
        </p:nvSpPr>
        <p:spPr>
          <a:xfrm>
            <a:off x="457199" y="295275"/>
            <a:ext cx="6162676" cy="945349"/>
          </a:xfrm>
        </p:spPr>
        <p:txBody>
          <a:bodyPr/>
          <a:lstStyle/>
          <a:p>
            <a:r>
              <a:rPr lang="en-GB" sz="2200" smtClean="0"/>
              <a:t>Be the curator.  Direct and enhance through special features and refreshed content.  </a:t>
            </a:r>
            <a:endParaRPr lang="en-GB" sz="2200"/>
          </a:p>
        </p:txBody>
      </p:sp>
      <p:sp>
        <p:nvSpPr>
          <p:cNvPr id="28" name="Rectangle 27"/>
          <p:cNvSpPr/>
          <p:nvPr/>
        </p:nvSpPr>
        <p:spPr>
          <a:xfrm rot="775276">
            <a:off x="6758155" y="478903"/>
            <a:ext cx="195075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0" name="TextBox 29"/>
          <p:cNvSpPr txBox="1"/>
          <p:nvPr/>
        </p:nvSpPr>
        <p:spPr>
          <a:xfrm rot="775276">
            <a:off x="6803754" y="46719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DRIVERS</a:t>
            </a:r>
            <a:endParaRPr lang="nl-BE" b="1" dirty="0">
              <a:solidFill>
                <a:schemeClr val="bg1"/>
              </a:solidFill>
              <a:latin typeface="Arial Black" pitchFamily="34" charset="0"/>
              <a:cs typeface="Arial" pitchFamily="34" charset="0"/>
            </a:endParaRPr>
          </a:p>
        </p:txBody>
      </p:sp>
      <p:sp>
        <p:nvSpPr>
          <p:cNvPr id="15" name="Text Placeholder 3"/>
          <p:cNvSpPr txBox="1">
            <a:spLocks/>
          </p:cNvSpPr>
          <p:nvPr/>
        </p:nvSpPr>
        <p:spPr>
          <a:xfrm rot="775276">
            <a:off x="7152653" y="1012179"/>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6" name="Rectangle 15"/>
          <p:cNvSpPr/>
          <p:nvPr/>
        </p:nvSpPr>
        <p:spPr>
          <a:xfrm rot="548545">
            <a:off x="6975715" y="896633"/>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7" name="TextBox 16"/>
          <p:cNvSpPr txBox="1"/>
          <p:nvPr/>
        </p:nvSpPr>
        <p:spPr>
          <a:xfrm rot="548545">
            <a:off x="6935217" y="8765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 WEBSITE</a:t>
            </a:r>
            <a:endParaRPr lang="nl-BE" b="1" dirty="0">
              <a:solidFill>
                <a:schemeClr val="bg1"/>
              </a:solidFill>
              <a:latin typeface="Arial Black" pitchFamily="34" charset="0"/>
              <a:cs typeface="Arial"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1" name="Rectangle 30"/>
          <p:cNvSpPr/>
          <p:nvPr/>
        </p:nvSpPr>
        <p:spPr>
          <a:xfrm>
            <a:off x="608591" y="1627883"/>
            <a:ext cx="1981633" cy="307777"/>
          </a:xfrm>
          <a:prstGeom prst="rect">
            <a:avLst/>
          </a:prstGeom>
          <a:solidFill>
            <a:schemeClr val="tx1"/>
          </a:solidFill>
        </p:spPr>
        <p:txBody>
          <a:bodyPr wrap="none">
            <a:spAutoFit/>
          </a:bodyPr>
          <a:lstStyle/>
          <a:p>
            <a:pPr algn="just"/>
            <a:r>
              <a:rPr lang="en-GB" sz="1400" b="1" dirty="0" smtClean="0">
                <a:solidFill>
                  <a:schemeClr val="bg1"/>
                </a:solidFill>
                <a:latin typeface="Arial" pitchFamily="34" charset="0"/>
                <a:cs typeface="Arial" pitchFamily="34" charset="0"/>
              </a:rPr>
              <a:t>Content and </a:t>
            </a:r>
            <a:r>
              <a:rPr lang="en-GB" sz="1400" b="1" dirty="0" err="1" smtClean="0">
                <a:solidFill>
                  <a:schemeClr val="bg1"/>
                </a:solidFill>
                <a:latin typeface="Arial" pitchFamily="34" charset="0"/>
                <a:cs typeface="Arial" pitchFamily="34" charset="0"/>
              </a:rPr>
              <a:t>curation</a:t>
            </a:r>
            <a:endParaRPr lang="en-GB" sz="1400" b="1" dirty="0">
              <a:solidFill>
                <a:schemeClr val="bg1"/>
              </a:solidFill>
              <a:latin typeface="Arial" pitchFamily="34" charset="0"/>
              <a:cs typeface="Arial" pitchFamily="34" charset="0"/>
            </a:endParaRPr>
          </a:p>
        </p:txBody>
      </p:sp>
      <p:sp>
        <p:nvSpPr>
          <p:cNvPr id="33" name="Rectangular Callout 32"/>
          <p:cNvSpPr/>
          <p:nvPr/>
        </p:nvSpPr>
        <p:spPr>
          <a:xfrm>
            <a:off x="457199" y="3706996"/>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pic>
        <p:nvPicPr>
          <p:cNvPr id="26" name="Picture 25" descr="lijntj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4" name="Rectangle 3"/>
          <p:cNvSpPr/>
          <p:nvPr/>
        </p:nvSpPr>
        <p:spPr>
          <a:xfrm>
            <a:off x="736286" y="3845094"/>
            <a:ext cx="3707877" cy="461665"/>
          </a:xfrm>
          <a:prstGeom prst="rect">
            <a:avLst/>
          </a:prstGeom>
        </p:spPr>
        <p:txBody>
          <a:bodyPr wrap="square">
            <a:spAutoFit/>
          </a:bodyPr>
          <a:lstStyle/>
          <a:p>
            <a:r>
              <a:rPr lang="en-GB" sz="1200" b="1" dirty="0">
                <a:latin typeface="Arial" pitchFamily="34" charset="0"/>
                <a:cs typeface="Arial" pitchFamily="34" charset="0"/>
              </a:rPr>
              <a:t>“More search results and texts on a specific topic</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6" name="Rectangle 5"/>
          <p:cNvSpPr/>
          <p:nvPr/>
        </p:nvSpPr>
        <p:spPr>
          <a:xfrm>
            <a:off x="736286" y="4862900"/>
            <a:ext cx="4012844" cy="461665"/>
          </a:xfrm>
          <a:prstGeom prst="rect">
            <a:avLst/>
          </a:prstGeom>
        </p:spPr>
        <p:txBody>
          <a:bodyPr wrap="square">
            <a:spAutoFit/>
          </a:bodyPr>
          <a:lstStyle/>
          <a:p>
            <a:r>
              <a:rPr lang="en-GB" sz="1200" b="1" dirty="0">
                <a:latin typeface="Arial" pitchFamily="34" charset="0"/>
                <a:cs typeface="Arial" pitchFamily="34" charset="0"/>
              </a:rPr>
              <a:t>“More info, photos, maps, images, and deeper investigation</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35" name="Rectangle 34"/>
          <p:cNvSpPr/>
          <p:nvPr/>
        </p:nvSpPr>
        <p:spPr>
          <a:xfrm>
            <a:off x="1060136" y="4321344"/>
            <a:ext cx="3707877" cy="461665"/>
          </a:xfrm>
          <a:prstGeom prst="rect">
            <a:avLst/>
          </a:prstGeom>
        </p:spPr>
        <p:txBody>
          <a:bodyPr wrap="square">
            <a:spAutoFit/>
          </a:bodyPr>
          <a:lstStyle/>
          <a:p>
            <a:pPr fontAlgn="t"/>
            <a:r>
              <a:rPr lang="en-GB" sz="1200" b="1" dirty="0">
                <a:latin typeface="Arial" pitchFamily="34" charset="0"/>
                <a:cs typeface="Arial" pitchFamily="34" charset="0"/>
              </a:rPr>
              <a:t>“Several more of these special features would be nice</a:t>
            </a:r>
            <a:r>
              <a:rPr lang="en-GB" sz="1200" b="1" dirty="0" smtClean="0">
                <a:latin typeface="Arial" pitchFamily="34" charset="0"/>
                <a:cs typeface="Arial" pitchFamily="34" charset="0"/>
              </a:rPr>
              <a:t>.”</a:t>
            </a:r>
            <a:endParaRPr lang="en-GB" sz="1200" b="1" dirty="0">
              <a:solidFill>
                <a:srgbClr val="000000"/>
              </a:solidFill>
              <a:latin typeface="Arial" pitchFamily="34" charset="0"/>
              <a:cs typeface="Arial" pitchFamily="34" charset="0"/>
            </a:endParaRPr>
          </a:p>
        </p:txBody>
      </p:sp>
      <p:pic>
        <p:nvPicPr>
          <p:cNvPr id="29" name="Picture 2" descr="http://thepreachersword.files.wordpress.com/2012/05/pushing-car.jp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50" r="426"/>
          <a:stretch/>
        </p:blipFill>
        <p:spPr bwMode="auto">
          <a:xfrm>
            <a:off x="5315441" y="2459214"/>
            <a:ext cx="3204916" cy="240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36" name="Straight Connector 35"/>
          <p:cNvCxnSpPr/>
          <p:nvPr/>
        </p:nvCxnSpPr>
        <p:spPr>
          <a:xfrm flipV="1">
            <a:off x="4724400" y="2009801"/>
            <a:ext cx="0" cy="3695726"/>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04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72" y="-66865"/>
            <a:ext cx="6862344" cy="685800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332315"/>
            <a:ext cx="5580184" cy="641350"/>
          </a:xfrm>
        </p:spPr>
        <p:txBody>
          <a:bodyPr/>
          <a:lstStyle/>
          <a:p>
            <a:pPr algn="ctr"/>
            <a:r>
              <a:rPr lang="en-GB" sz="3600" dirty="0" smtClean="0"/>
              <a:t>Who will help you promote the site?</a:t>
            </a: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1775659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Create an Advocacy Barometer</a:t>
            </a:r>
            <a:endParaRPr lang="nl-BE" sz="2800" dirty="0"/>
          </a:p>
        </p:txBody>
      </p:sp>
      <p:sp>
        <p:nvSpPr>
          <p:cNvPr id="4" name="Text Placeholder 3"/>
          <p:cNvSpPr>
            <a:spLocks noGrp="1"/>
          </p:cNvSpPr>
          <p:nvPr>
            <p:ph type="body" sz="half" idx="2"/>
          </p:nvPr>
        </p:nvSpPr>
        <p:spPr/>
        <p:txBody>
          <a:bodyPr/>
          <a:lstStyle/>
          <a:p>
            <a:endParaRPr lang="nl-BE"/>
          </a:p>
        </p:txBody>
      </p:sp>
      <p:graphicFrame>
        <p:nvGraphicFramePr>
          <p:cNvPr id="5" name="Chart 4"/>
          <p:cNvGraphicFramePr/>
          <p:nvPr>
            <p:extLst>
              <p:ext uri="{D42A27DB-BD31-4B8C-83A1-F6EECF244321}">
                <p14:modId xmlns:p14="http://schemas.microsoft.com/office/powerpoint/2010/main" val="201889813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4295775" y="1924050"/>
            <a:ext cx="19050" cy="38100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72100" y="1924050"/>
            <a:ext cx="19050" cy="38100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0" name="Text Box 15"/>
          <p:cNvSpPr txBox="1">
            <a:spLocks noChangeArrowheads="1"/>
          </p:cNvSpPr>
          <p:nvPr/>
        </p:nvSpPr>
        <p:spPr bwMode="auto">
          <a:xfrm>
            <a:off x="2708042" y="5299889"/>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smtClean="0">
                <a:solidFill>
                  <a:schemeClr val="accent1"/>
                </a:solidFill>
                <a:latin typeface="Arial" charset="0"/>
              </a:rPr>
              <a:t>Advocates</a:t>
            </a:r>
            <a:endParaRPr lang="en-AU" sz="1200" b="1" dirty="0">
              <a:solidFill>
                <a:schemeClr val="accent1"/>
              </a:solidFill>
              <a:latin typeface="Arial" charset="0"/>
            </a:endParaRPr>
          </a:p>
        </p:txBody>
      </p:sp>
      <p:sp>
        <p:nvSpPr>
          <p:cNvPr id="11" name="Text Box 17"/>
          <p:cNvSpPr txBox="1">
            <a:spLocks noChangeArrowheads="1"/>
          </p:cNvSpPr>
          <p:nvPr/>
        </p:nvSpPr>
        <p:spPr bwMode="auto">
          <a:xfrm>
            <a:off x="4332164" y="5265888"/>
            <a:ext cx="938077"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a:solidFill>
                  <a:schemeClr val="accent6"/>
                </a:solidFill>
                <a:latin typeface="Arial" charset="0"/>
              </a:rPr>
              <a:t>Indifferent</a:t>
            </a:r>
          </a:p>
        </p:txBody>
      </p:sp>
      <p:sp>
        <p:nvSpPr>
          <p:cNvPr id="12" name="Text Box 16"/>
          <p:cNvSpPr txBox="1">
            <a:spLocks noChangeArrowheads="1"/>
          </p:cNvSpPr>
          <p:nvPr/>
        </p:nvSpPr>
        <p:spPr bwMode="auto">
          <a:xfrm>
            <a:off x="5955874" y="5278126"/>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a:solidFill>
                  <a:srgbClr val="FF0000"/>
                </a:solidFill>
                <a:latin typeface="Arial" charset="0"/>
              </a:rPr>
              <a:t>Opponents</a:t>
            </a:r>
          </a:p>
        </p:txBody>
      </p:sp>
      <p:cxnSp>
        <p:nvCxnSpPr>
          <p:cNvPr id="14" name="Straight Arrow Connector 13"/>
          <p:cNvCxnSpPr/>
          <p:nvPr/>
        </p:nvCxnSpPr>
        <p:spPr>
          <a:xfrm>
            <a:off x="1695450" y="4657725"/>
            <a:ext cx="6124575" cy="0"/>
          </a:xfrm>
          <a:prstGeom prst="straightConnector1">
            <a:avLst/>
          </a:prstGeom>
          <a:ln w="50800">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Picture 14" descr="lijntj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Tree>
    <p:extLst>
      <p:ext uri="{BB962C8B-B14F-4D97-AF65-F5344CB8AC3E}">
        <p14:creationId xmlns:p14="http://schemas.microsoft.com/office/powerpoint/2010/main" val="718789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Advocacy Barometer – Take the opponents away from the advocates to give the barometer score</a:t>
            </a:r>
            <a:endParaRPr lang="nl-BE" sz="2400" dirty="0"/>
          </a:p>
        </p:txBody>
      </p:sp>
      <p:sp>
        <p:nvSpPr>
          <p:cNvPr id="4" name="Text Placeholder 3"/>
          <p:cNvSpPr>
            <a:spLocks noGrp="1"/>
          </p:cNvSpPr>
          <p:nvPr>
            <p:ph type="body" sz="half" idx="2"/>
          </p:nvPr>
        </p:nvSpPr>
        <p:spPr/>
        <p:txBody>
          <a:bodyPr/>
          <a:lstStyle/>
          <a:p>
            <a:endParaRPr lang="nl-BE"/>
          </a:p>
        </p:txBody>
      </p:sp>
      <p:sp>
        <p:nvSpPr>
          <p:cNvPr id="10" name="Text Box 15"/>
          <p:cNvSpPr txBox="1">
            <a:spLocks noChangeArrowheads="1"/>
          </p:cNvSpPr>
          <p:nvPr/>
        </p:nvSpPr>
        <p:spPr bwMode="auto">
          <a:xfrm>
            <a:off x="374417" y="3109525"/>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smtClean="0">
                <a:solidFill>
                  <a:schemeClr val="accent1"/>
                </a:solidFill>
                <a:latin typeface="Arial" charset="0"/>
              </a:rPr>
              <a:t>Advocates</a:t>
            </a:r>
            <a:endParaRPr lang="en-AU" sz="1200" b="1" dirty="0">
              <a:solidFill>
                <a:schemeClr val="accent1"/>
              </a:solidFill>
              <a:latin typeface="Arial" charset="0"/>
            </a:endParaRPr>
          </a:p>
        </p:txBody>
      </p:sp>
      <p:sp>
        <p:nvSpPr>
          <p:cNvPr id="12" name="Text Box 16"/>
          <p:cNvSpPr txBox="1">
            <a:spLocks noChangeArrowheads="1"/>
          </p:cNvSpPr>
          <p:nvPr/>
        </p:nvSpPr>
        <p:spPr bwMode="auto">
          <a:xfrm>
            <a:off x="7687809" y="3109524"/>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a:solidFill>
                  <a:srgbClr val="FF0000"/>
                </a:solidFill>
                <a:latin typeface="Arial" charset="0"/>
              </a:rPr>
              <a:t>Opponents</a:t>
            </a:r>
          </a:p>
        </p:txBody>
      </p:sp>
      <p:cxnSp>
        <p:nvCxnSpPr>
          <p:cNvPr id="14" name="Straight Arrow Connector 13"/>
          <p:cNvCxnSpPr/>
          <p:nvPr/>
        </p:nvCxnSpPr>
        <p:spPr>
          <a:xfrm>
            <a:off x="1495425" y="3248025"/>
            <a:ext cx="6124575" cy="0"/>
          </a:xfrm>
          <a:prstGeom prst="straightConnector1">
            <a:avLst/>
          </a:prstGeom>
          <a:ln w="50800">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Picture 1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3" name="Down Arrow 2"/>
          <p:cNvSpPr/>
          <p:nvPr/>
        </p:nvSpPr>
        <p:spPr>
          <a:xfrm>
            <a:off x="3105150" y="2689501"/>
            <a:ext cx="323850" cy="428625"/>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TextBox 5"/>
          <p:cNvSpPr txBox="1"/>
          <p:nvPr/>
        </p:nvSpPr>
        <p:spPr>
          <a:xfrm>
            <a:off x="2630713" y="1950837"/>
            <a:ext cx="1272724" cy="523220"/>
          </a:xfrm>
          <a:prstGeom prst="rect">
            <a:avLst/>
          </a:prstGeom>
          <a:solidFill>
            <a:schemeClr val="bg1">
              <a:lumMod val="85000"/>
            </a:schemeClr>
          </a:solidFill>
        </p:spPr>
        <p:txBody>
          <a:bodyPr wrap="square" rtlCol="0">
            <a:spAutoFit/>
          </a:bodyPr>
          <a:lstStyle/>
          <a:p>
            <a:pPr algn="ctr"/>
            <a:r>
              <a:rPr lang="en-GB" sz="1400" dirty="0" smtClean="0"/>
              <a:t>+54 All post activation</a:t>
            </a:r>
            <a:endParaRPr lang="nl-BE" sz="1400" dirty="0"/>
          </a:p>
        </p:txBody>
      </p:sp>
      <p:sp>
        <p:nvSpPr>
          <p:cNvPr id="8" name="TextBox 7"/>
          <p:cNvSpPr txBox="1"/>
          <p:nvPr/>
        </p:nvSpPr>
        <p:spPr>
          <a:xfrm>
            <a:off x="1334936" y="3514725"/>
            <a:ext cx="884389" cy="369332"/>
          </a:xfrm>
          <a:prstGeom prst="rect">
            <a:avLst/>
          </a:prstGeom>
          <a:noFill/>
        </p:spPr>
        <p:txBody>
          <a:bodyPr wrap="square" rtlCol="0">
            <a:spAutoFit/>
          </a:bodyPr>
          <a:lstStyle/>
          <a:p>
            <a:r>
              <a:rPr lang="en-GB" dirty="0" smtClean="0"/>
              <a:t>+100</a:t>
            </a:r>
            <a:endParaRPr lang="nl-BE" dirty="0"/>
          </a:p>
        </p:txBody>
      </p:sp>
      <p:sp>
        <p:nvSpPr>
          <p:cNvPr id="16" name="TextBox 15"/>
          <p:cNvSpPr txBox="1"/>
          <p:nvPr/>
        </p:nvSpPr>
        <p:spPr>
          <a:xfrm>
            <a:off x="6735610" y="3514725"/>
            <a:ext cx="884389" cy="369332"/>
          </a:xfrm>
          <a:prstGeom prst="rect">
            <a:avLst/>
          </a:prstGeom>
          <a:noFill/>
        </p:spPr>
        <p:txBody>
          <a:bodyPr wrap="square" rtlCol="0">
            <a:spAutoFit/>
          </a:bodyPr>
          <a:lstStyle/>
          <a:p>
            <a:r>
              <a:rPr lang="en-GB" dirty="0"/>
              <a:t>-</a:t>
            </a:r>
            <a:r>
              <a:rPr lang="en-GB" dirty="0" smtClean="0"/>
              <a:t>100</a:t>
            </a:r>
            <a:endParaRPr lang="nl-BE" dirty="0"/>
          </a:p>
        </p:txBody>
      </p:sp>
      <p:sp>
        <p:nvSpPr>
          <p:cNvPr id="18" name="TextBox 17"/>
          <p:cNvSpPr txBox="1"/>
          <p:nvPr/>
        </p:nvSpPr>
        <p:spPr>
          <a:xfrm>
            <a:off x="4064266" y="3514725"/>
            <a:ext cx="884389" cy="369332"/>
          </a:xfrm>
          <a:prstGeom prst="rect">
            <a:avLst/>
          </a:prstGeom>
          <a:noFill/>
        </p:spPr>
        <p:txBody>
          <a:bodyPr wrap="square" rtlCol="0">
            <a:spAutoFit/>
          </a:bodyPr>
          <a:lstStyle/>
          <a:p>
            <a:pPr algn="ctr"/>
            <a:r>
              <a:rPr lang="en-GB" dirty="0" smtClean="0"/>
              <a:t>0</a:t>
            </a:r>
          </a:p>
        </p:txBody>
      </p:sp>
    </p:spTree>
    <p:extLst>
      <p:ext uri="{BB962C8B-B14F-4D97-AF65-F5344CB8AC3E}">
        <p14:creationId xmlns:p14="http://schemas.microsoft.com/office/powerpoint/2010/main" val="1971464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Advocacy Barometer – Chase the Promoters</a:t>
            </a:r>
            <a:endParaRPr lang="nl-BE" sz="2800" dirty="0"/>
          </a:p>
        </p:txBody>
      </p:sp>
      <p:sp>
        <p:nvSpPr>
          <p:cNvPr id="4" name="Text Placeholder 3"/>
          <p:cNvSpPr>
            <a:spLocks noGrp="1"/>
          </p:cNvSpPr>
          <p:nvPr>
            <p:ph type="body" sz="half" idx="2"/>
          </p:nvPr>
        </p:nvSpPr>
        <p:spPr/>
        <p:txBody>
          <a:bodyPr/>
          <a:lstStyle/>
          <a:p>
            <a:endParaRPr lang="nl-BE"/>
          </a:p>
        </p:txBody>
      </p:sp>
      <p:sp>
        <p:nvSpPr>
          <p:cNvPr id="10" name="Text Box 15"/>
          <p:cNvSpPr txBox="1">
            <a:spLocks noChangeArrowheads="1"/>
          </p:cNvSpPr>
          <p:nvPr/>
        </p:nvSpPr>
        <p:spPr bwMode="auto">
          <a:xfrm>
            <a:off x="374417" y="3109525"/>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smtClean="0">
                <a:solidFill>
                  <a:schemeClr val="accent1"/>
                </a:solidFill>
                <a:latin typeface="Arial" charset="0"/>
              </a:rPr>
              <a:t>Advocates</a:t>
            </a:r>
            <a:endParaRPr lang="en-AU" sz="1200" b="1" dirty="0">
              <a:solidFill>
                <a:schemeClr val="accent1"/>
              </a:solidFill>
              <a:latin typeface="Arial" charset="0"/>
            </a:endParaRPr>
          </a:p>
        </p:txBody>
      </p:sp>
      <p:sp>
        <p:nvSpPr>
          <p:cNvPr id="12" name="Text Box 16"/>
          <p:cNvSpPr txBox="1">
            <a:spLocks noChangeArrowheads="1"/>
          </p:cNvSpPr>
          <p:nvPr/>
        </p:nvSpPr>
        <p:spPr bwMode="auto">
          <a:xfrm>
            <a:off x="7687809" y="3109524"/>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eaLnBrk="1" hangingPunct="1"/>
            <a:r>
              <a:rPr lang="en-AU" sz="1200" b="1" dirty="0">
                <a:solidFill>
                  <a:srgbClr val="FF0000"/>
                </a:solidFill>
                <a:latin typeface="Arial" charset="0"/>
              </a:rPr>
              <a:t>Opponents</a:t>
            </a:r>
          </a:p>
        </p:txBody>
      </p:sp>
      <p:cxnSp>
        <p:nvCxnSpPr>
          <p:cNvPr id="14" name="Straight Arrow Connector 13"/>
          <p:cNvCxnSpPr/>
          <p:nvPr/>
        </p:nvCxnSpPr>
        <p:spPr>
          <a:xfrm>
            <a:off x="1495425" y="3248025"/>
            <a:ext cx="6124575" cy="0"/>
          </a:xfrm>
          <a:prstGeom prst="straightConnector1">
            <a:avLst/>
          </a:prstGeom>
          <a:ln w="50800">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Picture 1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3" name="Down Arrow 2"/>
          <p:cNvSpPr/>
          <p:nvPr/>
        </p:nvSpPr>
        <p:spPr>
          <a:xfrm>
            <a:off x="3086100" y="2689501"/>
            <a:ext cx="323850" cy="428625"/>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TextBox 5"/>
          <p:cNvSpPr txBox="1"/>
          <p:nvPr/>
        </p:nvSpPr>
        <p:spPr>
          <a:xfrm>
            <a:off x="3109912" y="2075821"/>
            <a:ext cx="1786355" cy="523220"/>
          </a:xfrm>
          <a:prstGeom prst="rect">
            <a:avLst/>
          </a:prstGeom>
          <a:solidFill>
            <a:schemeClr val="bg1">
              <a:lumMod val="85000"/>
            </a:schemeClr>
          </a:solidFill>
        </p:spPr>
        <p:txBody>
          <a:bodyPr wrap="square" rtlCol="0">
            <a:spAutoFit/>
          </a:bodyPr>
          <a:lstStyle/>
          <a:p>
            <a:pPr algn="ctr"/>
            <a:r>
              <a:rPr lang="en-GB" sz="1400" dirty="0" smtClean="0">
                <a:latin typeface="Arial" pitchFamily="34" charset="0"/>
                <a:cs typeface="Arial" pitchFamily="34" charset="0"/>
              </a:rPr>
              <a:t>+54 </a:t>
            </a:r>
          </a:p>
          <a:p>
            <a:pPr algn="ctr"/>
            <a:r>
              <a:rPr lang="en-GB" sz="1400" dirty="0" smtClean="0">
                <a:latin typeface="Arial" pitchFamily="34" charset="0"/>
                <a:cs typeface="Arial" pitchFamily="34" charset="0"/>
              </a:rPr>
              <a:t>All post activation</a:t>
            </a:r>
            <a:endParaRPr lang="nl-BE" sz="1400" dirty="0">
              <a:latin typeface="Arial" pitchFamily="34" charset="0"/>
              <a:cs typeface="Arial" pitchFamily="34" charset="0"/>
            </a:endParaRPr>
          </a:p>
        </p:txBody>
      </p:sp>
      <p:sp>
        <p:nvSpPr>
          <p:cNvPr id="8" name="TextBox 7"/>
          <p:cNvSpPr txBox="1"/>
          <p:nvPr/>
        </p:nvSpPr>
        <p:spPr>
          <a:xfrm>
            <a:off x="457200" y="3495675"/>
            <a:ext cx="884389" cy="369332"/>
          </a:xfrm>
          <a:prstGeom prst="rect">
            <a:avLst/>
          </a:prstGeom>
          <a:noFill/>
        </p:spPr>
        <p:txBody>
          <a:bodyPr wrap="square" rtlCol="0">
            <a:spAutoFit/>
          </a:bodyPr>
          <a:lstStyle/>
          <a:p>
            <a:r>
              <a:rPr lang="en-GB" dirty="0" smtClean="0"/>
              <a:t>+100</a:t>
            </a:r>
            <a:endParaRPr lang="nl-BE" dirty="0"/>
          </a:p>
        </p:txBody>
      </p:sp>
      <p:sp>
        <p:nvSpPr>
          <p:cNvPr id="16" name="TextBox 15"/>
          <p:cNvSpPr txBox="1"/>
          <p:nvPr/>
        </p:nvSpPr>
        <p:spPr>
          <a:xfrm>
            <a:off x="7745109" y="3514725"/>
            <a:ext cx="884389" cy="369332"/>
          </a:xfrm>
          <a:prstGeom prst="rect">
            <a:avLst/>
          </a:prstGeom>
          <a:noFill/>
        </p:spPr>
        <p:txBody>
          <a:bodyPr wrap="square" rtlCol="0">
            <a:spAutoFit/>
          </a:bodyPr>
          <a:lstStyle/>
          <a:p>
            <a:r>
              <a:rPr lang="en-GB" dirty="0"/>
              <a:t>-</a:t>
            </a:r>
            <a:r>
              <a:rPr lang="en-GB" dirty="0" smtClean="0"/>
              <a:t>100</a:t>
            </a:r>
            <a:endParaRPr lang="nl-BE" dirty="0"/>
          </a:p>
        </p:txBody>
      </p:sp>
      <p:sp>
        <p:nvSpPr>
          <p:cNvPr id="18" name="TextBox 17"/>
          <p:cNvSpPr txBox="1"/>
          <p:nvPr/>
        </p:nvSpPr>
        <p:spPr>
          <a:xfrm>
            <a:off x="4064266" y="3514725"/>
            <a:ext cx="884389" cy="369332"/>
          </a:xfrm>
          <a:prstGeom prst="rect">
            <a:avLst/>
          </a:prstGeom>
          <a:noFill/>
        </p:spPr>
        <p:txBody>
          <a:bodyPr wrap="square" rtlCol="0">
            <a:spAutoFit/>
          </a:bodyPr>
          <a:lstStyle/>
          <a:p>
            <a:pPr algn="ctr"/>
            <a:r>
              <a:rPr lang="en-GB" dirty="0" smtClean="0"/>
              <a:t>0</a:t>
            </a:r>
          </a:p>
        </p:txBody>
      </p:sp>
      <p:sp>
        <p:nvSpPr>
          <p:cNvPr id="13" name="Down Arrow 12"/>
          <p:cNvSpPr/>
          <p:nvPr/>
        </p:nvSpPr>
        <p:spPr>
          <a:xfrm>
            <a:off x="2718251" y="2679588"/>
            <a:ext cx="323850" cy="428625"/>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7" name="TextBox 16"/>
          <p:cNvSpPr txBox="1"/>
          <p:nvPr/>
        </p:nvSpPr>
        <p:spPr>
          <a:xfrm>
            <a:off x="1289498" y="2075821"/>
            <a:ext cx="1546676" cy="523220"/>
          </a:xfrm>
          <a:prstGeom prst="rect">
            <a:avLst/>
          </a:prstGeom>
          <a:solidFill>
            <a:schemeClr val="bg1">
              <a:lumMod val="85000"/>
            </a:schemeClr>
          </a:solidFill>
        </p:spPr>
        <p:txBody>
          <a:bodyPr wrap="square" rtlCol="0">
            <a:spAutoFit/>
          </a:bodyPr>
          <a:lstStyle/>
          <a:p>
            <a:pPr algn="ctr"/>
            <a:r>
              <a:rPr lang="en-GB" sz="1400" dirty="0" smtClean="0">
                <a:latin typeface="Arial" pitchFamily="34" charset="0"/>
                <a:cs typeface="Arial" pitchFamily="34" charset="0"/>
              </a:rPr>
              <a:t>+58 </a:t>
            </a:r>
          </a:p>
          <a:p>
            <a:pPr algn="ctr"/>
            <a:r>
              <a:rPr lang="en-GB" sz="1400" dirty="0" smtClean="0">
                <a:latin typeface="Arial" pitchFamily="34" charset="0"/>
                <a:cs typeface="Arial" pitchFamily="34" charset="0"/>
              </a:rPr>
              <a:t>All v. int. in arts</a:t>
            </a:r>
            <a:endParaRPr lang="nl-BE" sz="1400" dirty="0">
              <a:latin typeface="Arial" pitchFamily="34" charset="0"/>
              <a:cs typeface="Arial" pitchFamily="34" charset="0"/>
            </a:endParaRPr>
          </a:p>
        </p:txBody>
      </p:sp>
      <p:sp>
        <p:nvSpPr>
          <p:cNvPr id="19" name="Down Arrow 18"/>
          <p:cNvSpPr/>
          <p:nvPr/>
        </p:nvSpPr>
        <p:spPr>
          <a:xfrm rot="10800000">
            <a:off x="2538623" y="3314015"/>
            <a:ext cx="323850" cy="428625"/>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0" name="TextBox 19"/>
          <p:cNvSpPr txBox="1"/>
          <p:nvPr/>
        </p:nvSpPr>
        <p:spPr>
          <a:xfrm>
            <a:off x="2712349" y="3947799"/>
            <a:ext cx="1172814" cy="738664"/>
          </a:xfrm>
          <a:prstGeom prst="rect">
            <a:avLst/>
          </a:prstGeom>
          <a:solidFill>
            <a:schemeClr val="bg1">
              <a:lumMod val="85000"/>
            </a:schemeClr>
          </a:solidFill>
        </p:spPr>
        <p:txBody>
          <a:bodyPr wrap="square" rtlCol="0">
            <a:spAutoFit/>
          </a:bodyPr>
          <a:lstStyle/>
          <a:p>
            <a:pPr algn="ctr"/>
            <a:r>
              <a:rPr lang="en-GB" sz="1400" dirty="0" smtClean="0">
                <a:latin typeface="Arial" pitchFamily="34" charset="0"/>
                <a:cs typeface="Arial" pitchFamily="34" charset="0"/>
              </a:rPr>
              <a:t>+65 </a:t>
            </a:r>
          </a:p>
          <a:p>
            <a:pPr algn="ctr"/>
            <a:r>
              <a:rPr lang="en-GB" sz="1400" dirty="0" smtClean="0">
                <a:latin typeface="Arial" pitchFamily="34" charset="0"/>
                <a:cs typeface="Arial" pitchFamily="34" charset="0"/>
              </a:rPr>
              <a:t>Aware </a:t>
            </a:r>
            <a:r>
              <a:rPr lang="en-GB" sz="1400" dirty="0" err="1" smtClean="0">
                <a:latin typeface="Arial" pitchFamily="34" charset="0"/>
                <a:cs typeface="Arial" pitchFamily="34" charset="0"/>
              </a:rPr>
              <a:t>google</a:t>
            </a:r>
            <a:r>
              <a:rPr lang="en-GB" sz="1400" dirty="0" smtClean="0">
                <a:latin typeface="Arial" pitchFamily="34" charset="0"/>
                <a:cs typeface="Arial" pitchFamily="34" charset="0"/>
              </a:rPr>
              <a:t> arts</a:t>
            </a:r>
            <a:endParaRPr lang="nl-BE" sz="1400" dirty="0">
              <a:latin typeface="Arial" pitchFamily="34" charset="0"/>
              <a:cs typeface="Arial" pitchFamily="34" charset="0"/>
            </a:endParaRPr>
          </a:p>
        </p:txBody>
      </p:sp>
      <p:sp>
        <p:nvSpPr>
          <p:cNvPr id="21" name="Down Arrow 20"/>
          <p:cNvSpPr/>
          <p:nvPr/>
        </p:nvSpPr>
        <p:spPr>
          <a:xfrm rot="10800000">
            <a:off x="1738986" y="3300412"/>
            <a:ext cx="323850" cy="428625"/>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2" name="TextBox 21"/>
          <p:cNvSpPr txBox="1"/>
          <p:nvPr/>
        </p:nvSpPr>
        <p:spPr>
          <a:xfrm>
            <a:off x="1228259" y="3917081"/>
            <a:ext cx="1287460" cy="954107"/>
          </a:xfrm>
          <a:prstGeom prst="rect">
            <a:avLst/>
          </a:prstGeom>
          <a:solidFill>
            <a:schemeClr val="bg1">
              <a:lumMod val="85000"/>
            </a:schemeClr>
          </a:solidFill>
        </p:spPr>
        <p:txBody>
          <a:bodyPr wrap="square" rtlCol="0">
            <a:spAutoFit/>
          </a:bodyPr>
          <a:lstStyle/>
          <a:p>
            <a:pPr algn="ctr"/>
            <a:r>
              <a:rPr lang="en-GB" sz="1400" dirty="0" smtClean="0">
                <a:latin typeface="Arial" pitchFamily="34" charset="0"/>
                <a:cs typeface="Arial" pitchFamily="34" charset="0"/>
              </a:rPr>
              <a:t>+82</a:t>
            </a:r>
          </a:p>
          <a:p>
            <a:pPr algn="ctr"/>
            <a:r>
              <a:rPr lang="en-GB" sz="1400" dirty="0" smtClean="0">
                <a:latin typeface="Arial" pitchFamily="34" charset="0"/>
                <a:cs typeface="Arial" pitchFamily="34" charset="0"/>
              </a:rPr>
              <a:t>Used </a:t>
            </a:r>
            <a:r>
              <a:rPr lang="en-GB" sz="1400" dirty="0" err="1" smtClean="0">
                <a:latin typeface="Arial" pitchFamily="34" charset="0"/>
                <a:cs typeface="Arial" pitchFamily="34" charset="0"/>
              </a:rPr>
              <a:t>europeana</a:t>
            </a:r>
            <a:r>
              <a:rPr lang="en-GB" sz="1400" dirty="0" smtClean="0">
                <a:latin typeface="Arial" pitchFamily="34" charset="0"/>
                <a:cs typeface="Arial" pitchFamily="34" charset="0"/>
              </a:rPr>
              <a:t> before</a:t>
            </a:r>
            <a:endParaRPr lang="nl-BE" sz="1400" dirty="0">
              <a:latin typeface="Arial" pitchFamily="34" charset="0"/>
              <a:cs typeface="Arial" pitchFamily="34" charset="0"/>
            </a:endParaRPr>
          </a:p>
        </p:txBody>
      </p:sp>
    </p:spTree>
    <p:extLst>
      <p:ext uri="{BB962C8B-B14F-4D97-AF65-F5344CB8AC3E}">
        <p14:creationId xmlns:p14="http://schemas.microsoft.com/office/powerpoint/2010/main" val="2306222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searchCommunities_titelPage.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 name="Rechthoek 4"/>
          <p:cNvSpPr/>
          <p:nvPr/>
        </p:nvSpPr>
        <p:spPr>
          <a:xfrm>
            <a:off x="352421" y="326276"/>
            <a:ext cx="2647954" cy="8731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5" name="Tekstvak 5"/>
          <p:cNvSpPr txBox="1"/>
          <p:nvPr/>
        </p:nvSpPr>
        <p:spPr>
          <a:xfrm>
            <a:off x="439390" y="351788"/>
            <a:ext cx="7328169" cy="707886"/>
          </a:xfrm>
          <a:prstGeom prst="rect">
            <a:avLst/>
          </a:prstGeom>
          <a:noFill/>
        </p:spPr>
        <p:txBody>
          <a:bodyPr wrap="square" rtlCol="0">
            <a:spAutoFit/>
          </a:bodyPr>
          <a:lstStyle/>
          <a:p>
            <a:pPr>
              <a:spcAft>
                <a:spcPts val="600"/>
              </a:spcAft>
            </a:pPr>
            <a:r>
              <a:rPr lang="nl-BE" sz="4000" dirty="0">
                <a:solidFill>
                  <a:schemeClr val="bg1"/>
                </a:solidFill>
              </a:rPr>
              <a:t>Summary</a:t>
            </a:r>
            <a:endParaRPr lang="en-US" sz="4400" dirty="0" smtClean="0">
              <a:solidFill>
                <a:schemeClr val="bg1"/>
              </a:solidFill>
              <a:cs typeface="Arial"/>
            </a:endParaRPr>
          </a:p>
        </p:txBody>
      </p:sp>
      <p:pic>
        <p:nvPicPr>
          <p:cNvPr id="47" name="Picture 46" descr="templateTravel&amp;Leisure5_foot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48" name="Picture 47" descr="InSitesConsult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49" name="Picture 48" descr="Travel&amp;Leisure_orang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4" name="Rechthoek 4"/>
          <p:cNvSpPr/>
          <p:nvPr/>
        </p:nvSpPr>
        <p:spPr>
          <a:xfrm>
            <a:off x="352420" y="1535950"/>
            <a:ext cx="8658229" cy="42704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itchFamily="34" charset="0"/>
              <a:buChar char="•"/>
            </a:pPr>
            <a:r>
              <a:rPr lang="en-GB" dirty="0">
                <a:solidFill>
                  <a:schemeClr val="bg1"/>
                </a:solidFill>
              </a:rPr>
              <a:t>Awareness is currently </a:t>
            </a:r>
            <a:r>
              <a:rPr lang="en-GB" dirty="0" smtClean="0">
                <a:solidFill>
                  <a:schemeClr val="bg1"/>
                </a:solidFill>
              </a:rPr>
              <a:t>flat in Italy in comparison with the previous wave</a:t>
            </a:r>
            <a:endParaRPr lang="en-GB" dirty="0">
              <a:solidFill>
                <a:schemeClr val="bg1"/>
              </a:solidFill>
            </a:endParaRPr>
          </a:p>
          <a:p>
            <a:pPr marL="285750" indent="-285750">
              <a:buFont typeface="Arial" pitchFamily="34" charset="0"/>
              <a:buChar char="•"/>
            </a:pPr>
            <a:r>
              <a:rPr lang="en-GB" dirty="0">
                <a:solidFill>
                  <a:schemeClr val="bg1"/>
                </a:solidFill>
              </a:rPr>
              <a:t>Attitudes to the website </a:t>
            </a:r>
            <a:r>
              <a:rPr lang="en-GB" dirty="0" smtClean="0">
                <a:solidFill>
                  <a:schemeClr val="bg1"/>
                </a:solidFill>
              </a:rPr>
              <a:t>are </a:t>
            </a:r>
            <a:r>
              <a:rPr lang="en-GB" dirty="0">
                <a:solidFill>
                  <a:schemeClr val="bg1"/>
                </a:solidFill>
              </a:rPr>
              <a:t>positive</a:t>
            </a:r>
          </a:p>
          <a:p>
            <a:pPr marL="285750" indent="-285750">
              <a:buFont typeface="Arial" pitchFamily="34" charset="0"/>
              <a:buChar char="•"/>
            </a:pPr>
            <a:r>
              <a:rPr lang="en-GB" dirty="0">
                <a:solidFill>
                  <a:schemeClr val="bg1"/>
                </a:solidFill>
              </a:rPr>
              <a:t>Visits amongst those aware are high – visits amongst total population are low</a:t>
            </a:r>
          </a:p>
          <a:p>
            <a:pPr marL="285750" indent="-285750">
              <a:buFont typeface="Arial" pitchFamily="34" charset="0"/>
              <a:buChar char="•"/>
            </a:pPr>
            <a:r>
              <a:rPr lang="en-GB" dirty="0">
                <a:solidFill>
                  <a:schemeClr val="bg1"/>
                </a:solidFill>
              </a:rPr>
              <a:t>But there are many opportunities to enhance the user experience</a:t>
            </a:r>
          </a:p>
          <a:p>
            <a:pPr marL="285750" indent="-285750">
              <a:buFont typeface="Arial" pitchFamily="34" charset="0"/>
              <a:buChar char="•"/>
            </a:pPr>
            <a:endParaRPr lang="en-GB" dirty="0">
              <a:solidFill>
                <a:schemeClr val="bg1"/>
              </a:solidFill>
            </a:endParaRPr>
          </a:p>
          <a:p>
            <a:pPr marL="285750" indent="-285750">
              <a:buFont typeface="Arial" pitchFamily="34" charset="0"/>
              <a:buChar char="•"/>
            </a:pPr>
            <a:r>
              <a:rPr lang="en-GB" dirty="0">
                <a:solidFill>
                  <a:schemeClr val="bg1"/>
                </a:solidFill>
              </a:rPr>
              <a:t>Drive awareness through</a:t>
            </a:r>
          </a:p>
          <a:p>
            <a:pPr marL="742950" lvl="1" indent="-285750">
              <a:buFont typeface="Arial" pitchFamily="34" charset="0"/>
              <a:buChar char="•"/>
            </a:pPr>
            <a:r>
              <a:rPr lang="en-GB" sz="1600" dirty="0">
                <a:solidFill>
                  <a:schemeClr val="bg1"/>
                </a:solidFill>
              </a:rPr>
              <a:t>Chasing the </a:t>
            </a:r>
            <a:r>
              <a:rPr lang="en-GB" sz="1600" dirty="0" smtClean="0">
                <a:solidFill>
                  <a:schemeClr val="bg1"/>
                </a:solidFill>
              </a:rPr>
              <a:t>promoters and untapped potential</a:t>
            </a:r>
            <a:endParaRPr lang="en-GB" sz="1600" dirty="0">
              <a:solidFill>
                <a:schemeClr val="bg1"/>
              </a:solidFill>
            </a:endParaRPr>
          </a:p>
          <a:p>
            <a:pPr marL="742950" lvl="1" indent="-285750">
              <a:buFont typeface="Arial" pitchFamily="34" charset="0"/>
              <a:buChar char="•"/>
            </a:pPr>
            <a:r>
              <a:rPr lang="en-GB" sz="1600" dirty="0">
                <a:solidFill>
                  <a:schemeClr val="bg1"/>
                </a:solidFill>
              </a:rPr>
              <a:t>The internet as your friend</a:t>
            </a:r>
          </a:p>
          <a:p>
            <a:pPr marL="742950" lvl="1" indent="-285750">
              <a:buFont typeface="Arial" pitchFamily="34" charset="0"/>
              <a:buChar char="•"/>
            </a:pPr>
            <a:r>
              <a:rPr lang="en-GB" sz="1600" dirty="0">
                <a:solidFill>
                  <a:schemeClr val="bg1"/>
                </a:solidFill>
              </a:rPr>
              <a:t>Special </a:t>
            </a:r>
            <a:r>
              <a:rPr lang="en-GB" sz="1600" dirty="0" smtClean="0">
                <a:solidFill>
                  <a:schemeClr val="bg1"/>
                </a:solidFill>
              </a:rPr>
              <a:t>features</a:t>
            </a:r>
          </a:p>
          <a:p>
            <a:pPr marL="742950" lvl="1" indent="-285750">
              <a:buFont typeface="Arial" pitchFamily="34" charset="0"/>
              <a:buChar char="•"/>
            </a:pPr>
            <a:r>
              <a:rPr lang="en-GB" sz="1600" dirty="0" smtClean="0">
                <a:solidFill>
                  <a:schemeClr val="bg1"/>
                </a:solidFill>
              </a:rPr>
              <a:t>Pay attention to the younger and older groups</a:t>
            </a:r>
          </a:p>
          <a:p>
            <a:pPr marL="742950" lvl="1" indent="-285750">
              <a:buFont typeface="Arial" pitchFamily="34" charset="0"/>
              <a:buChar char="•"/>
            </a:pPr>
            <a:r>
              <a:rPr lang="en-GB" sz="1600" dirty="0" smtClean="0">
                <a:solidFill>
                  <a:schemeClr val="bg1"/>
                </a:solidFill>
              </a:rPr>
              <a:t>Are those with less interest part of your target?</a:t>
            </a:r>
            <a:endParaRPr lang="en-GB" sz="1600" dirty="0">
              <a:solidFill>
                <a:schemeClr val="bg1"/>
              </a:solidFill>
            </a:endParaRPr>
          </a:p>
          <a:p>
            <a:pPr marL="742950" lvl="1" indent="-285750">
              <a:buFont typeface="Arial" pitchFamily="34" charset="0"/>
              <a:buChar char="•"/>
            </a:pPr>
            <a:endParaRPr lang="en-GB" sz="1600" dirty="0">
              <a:solidFill>
                <a:schemeClr val="bg1"/>
              </a:solidFill>
            </a:endParaRPr>
          </a:p>
          <a:p>
            <a:pPr marL="285750" indent="-285750">
              <a:buFont typeface="Arial" pitchFamily="34" charset="0"/>
              <a:buChar char="•"/>
            </a:pPr>
            <a:r>
              <a:rPr lang="en-GB" dirty="0">
                <a:solidFill>
                  <a:schemeClr val="bg1"/>
                </a:solidFill>
              </a:rPr>
              <a:t>Shore up repeat visits</a:t>
            </a:r>
          </a:p>
          <a:p>
            <a:pPr marL="742950" lvl="1" indent="-285750">
              <a:buFont typeface="Arial" pitchFamily="34" charset="0"/>
              <a:buChar char="•"/>
            </a:pPr>
            <a:r>
              <a:rPr lang="en-GB" sz="1600" dirty="0">
                <a:solidFill>
                  <a:schemeClr val="bg1"/>
                </a:solidFill>
              </a:rPr>
              <a:t>Design and navigation</a:t>
            </a:r>
          </a:p>
          <a:p>
            <a:pPr marL="742950" lvl="1" indent="-285750">
              <a:buFont typeface="Arial" pitchFamily="34" charset="0"/>
              <a:buChar char="•"/>
            </a:pPr>
            <a:r>
              <a:rPr lang="en-GB" sz="1600" dirty="0">
                <a:solidFill>
                  <a:schemeClr val="bg1"/>
                </a:solidFill>
              </a:rPr>
              <a:t>Be unique</a:t>
            </a:r>
          </a:p>
          <a:p>
            <a:pPr marL="742950" lvl="1" indent="-285750">
              <a:buFont typeface="Arial" pitchFamily="34" charset="0"/>
              <a:buChar char="•"/>
            </a:pPr>
            <a:r>
              <a:rPr lang="en-GB" sz="1600" dirty="0">
                <a:solidFill>
                  <a:schemeClr val="bg1"/>
                </a:solidFill>
              </a:rPr>
              <a:t>Be a curator, not an encyclopaedia</a:t>
            </a:r>
          </a:p>
        </p:txBody>
      </p:sp>
    </p:spTree>
    <p:extLst>
      <p:ext uri="{BB962C8B-B14F-4D97-AF65-F5344CB8AC3E}">
        <p14:creationId xmlns:p14="http://schemas.microsoft.com/office/powerpoint/2010/main" val="139964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igh-Res Stock Photography: Solvent and liquid ware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91" y="0"/>
            <a:ext cx="45945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Next Steps</a:t>
            </a:r>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9" name="TextBox 8"/>
          <p:cNvSpPr txBox="1"/>
          <p:nvPr/>
        </p:nvSpPr>
        <p:spPr>
          <a:xfrm>
            <a:off x="4514806" y="3291539"/>
            <a:ext cx="3943394" cy="2862322"/>
          </a:xfrm>
          <a:prstGeom prst="rect">
            <a:avLst/>
          </a:prstGeom>
          <a:noFill/>
        </p:spPr>
        <p:txBody>
          <a:bodyPr wrap="square" rtlCol="0">
            <a:spAutoFit/>
          </a:bodyPr>
          <a:lstStyle/>
          <a:p>
            <a:r>
              <a:rPr lang="en-GB" sz="2000" b="1" dirty="0" smtClean="0"/>
              <a:t>Digest and decide final deck/reporting format</a:t>
            </a:r>
          </a:p>
          <a:p>
            <a:endParaRPr lang="en-GB" sz="2000" b="1" dirty="0"/>
          </a:p>
          <a:p>
            <a:r>
              <a:rPr lang="en-GB" sz="2000" b="1" dirty="0" smtClean="0"/>
              <a:t>Schedule wave 2 Fieldwork dates:</a:t>
            </a:r>
          </a:p>
          <a:p>
            <a:endParaRPr lang="en-GB" sz="2000" b="1" dirty="0"/>
          </a:p>
          <a:p>
            <a:pPr marL="342900" indent="-342900">
              <a:buFont typeface="Arial" pitchFamily="34" charset="0"/>
              <a:buChar char="•"/>
            </a:pPr>
            <a:r>
              <a:rPr lang="en-GB" sz="2000" b="1" dirty="0" smtClean="0"/>
              <a:t>Poland</a:t>
            </a:r>
          </a:p>
          <a:p>
            <a:pPr marL="342900" indent="-342900">
              <a:buFont typeface="Arial" pitchFamily="34" charset="0"/>
              <a:buChar char="•"/>
            </a:pPr>
            <a:r>
              <a:rPr lang="en-GB" sz="2000" b="1" dirty="0" smtClean="0"/>
              <a:t>Norway</a:t>
            </a:r>
          </a:p>
          <a:p>
            <a:endParaRPr lang="en-GB" sz="2000" b="1" dirty="0" smtClean="0"/>
          </a:p>
          <a:p>
            <a:r>
              <a:rPr lang="en-GB" sz="2000" b="1" dirty="0" smtClean="0"/>
              <a:t>How to combine W2</a:t>
            </a:r>
          </a:p>
        </p:txBody>
      </p:sp>
    </p:spTree>
    <p:extLst>
      <p:ext uri="{BB962C8B-B14F-4D97-AF65-F5344CB8AC3E}">
        <p14:creationId xmlns:p14="http://schemas.microsoft.com/office/powerpoint/2010/main" val="1912608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oyalty-free Image: Tray of eggs with faces drawn on t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 y="0"/>
            <a:ext cx="457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26411"/>
            <a:ext cx="5580184" cy="641350"/>
          </a:xfrm>
        </p:spPr>
        <p:txBody>
          <a:bodyPr/>
          <a:lstStyle/>
          <a:p>
            <a:pPr algn="ctr"/>
            <a:r>
              <a:rPr lang="en-GB" smtClean="0"/>
              <a:t>Method, Sample and Weighting</a:t>
            </a:r>
          </a:p>
          <a:p>
            <a:pPr algn="ctr"/>
            <a:endParaRPr lang="en-GB"/>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917490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searchCommunities_titelPage.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Down Arrow 11"/>
          <p:cNvSpPr/>
          <p:nvPr/>
        </p:nvSpPr>
        <p:spPr>
          <a:xfrm rot="16200000">
            <a:off x="4191340" y="3129237"/>
            <a:ext cx="735291" cy="102679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3" name="Down Arrow 12"/>
          <p:cNvSpPr/>
          <p:nvPr/>
        </p:nvSpPr>
        <p:spPr>
          <a:xfrm rot="9490620">
            <a:off x="1089349" y="1803597"/>
            <a:ext cx="735291" cy="1090491"/>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4" name="Down Arrow 13"/>
          <p:cNvSpPr/>
          <p:nvPr/>
        </p:nvSpPr>
        <p:spPr>
          <a:xfrm rot="19806860">
            <a:off x="4181246" y="4014325"/>
            <a:ext cx="735291" cy="94065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2209314" y="3371139"/>
            <a:ext cx="1873519" cy="542989"/>
            <a:chOff x="334891" y="3456213"/>
            <a:chExt cx="3570360" cy="542989"/>
          </a:xfrm>
        </p:grpSpPr>
        <p:sp>
          <p:nvSpPr>
            <p:cNvPr id="16" name="Rechthoek 4"/>
            <p:cNvSpPr/>
            <p:nvPr/>
          </p:nvSpPr>
          <p:spPr>
            <a:xfrm>
              <a:off x="334891" y="3464043"/>
              <a:ext cx="357036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17" name="Rectangle 16"/>
            <p:cNvSpPr/>
            <p:nvPr/>
          </p:nvSpPr>
          <p:spPr>
            <a:xfrm>
              <a:off x="514850" y="3456213"/>
              <a:ext cx="3295147" cy="523220"/>
            </a:xfrm>
            <a:prstGeom prst="rect">
              <a:avLst/>
            </a:prstGeom>
          </p:spPr>
          <p:txBody>
            <a:bodyPr wrap="square">
              <a:spAutoFit/>
            </a:bodyPr>
            <a:lstStyle/>
            <a:p>
              <a:pPr algn="r"/>
              <a:r>
                <a:rPr lang="en-GB" sz="2800" b="1" dirty="0" smtClean="0">
                  <a:solidFill>
                    <a:prstClr val="white"/>
                  </a:solidFill>
                </a:rPr>
                <a:t>Online</a:t>
              </a:r>
              <a:endParaRPr lang="nl-BE" sz="2800" b="1" dirty="0" smtClean="0">
                <a:solidFill>
                  <a:prstClr val="white"/>
                </a:solidFill>
              </a:endParaRPr>
            </a:p>
          </p:txBody>
        </p:sp>
      </p:grpSp>
      <p:grpSp>
        <p:nvGrpSpPr>
          <p:cNvPr id="18" name="Group 17"/>
          <p:cNvGrpSpPr/>
          <p:nvPr/>
        </p:nvGrpSpPr>
        <p:grpSpPr>
          <a:xfrm rot="264665">
            <a:off x="2856708" y="3905313"/>
            <a:ext cx="1775482" cy="538714"/>
            <a:chOff x="3519486" y="4696646"/>
            <a:chExt cx="3709989" cy="538714"/>
          </a:xfrm>
        </p:grpSpPr>
        <p:sp>
          <p:nvSpPr>
            <p:cNvPr id="23" name="Rechthoek 4"/>
            <p:cNvSpPr/>
            <p:nvPr/>
          </p:nvSpPr>
          <p:spPr>
            <a:xfrm>
              <a:off x="3519486" y="4700201"/>
              <a:ext cx="3709989"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5" name="Rectangle 24"/>
            <p:cNvSpPr/>
            <p:nvPr/>
          </p:nvSpPr>
          <p:spPr>
            <a:xfrm>
              <a:off x="3529011" y="4696646"/>
              <a:ext cx="3595688" cy="523220"/>
            </a:xfrm>
            <a:prstGeom prst="rect">
              <a:avLst/>
            </a:prstGeom>
          </p:spPr>
          <p:txBody>
            <a:bodyPr wrap="square">
              <a:spAutoFit/>
            </a:bodyPr>
            <a:lstStyle/>
            <a:p>
              <a:pPr algn="r"/>
              <a:r>
                <a:rPr lang="nl-BE" sz="2800" b="1" dirty="0" smtClean="0">
                  <a:solidFill>
                    <a:prstClr val="white"/>
                  </a:solidFill>
                </a:rPr>
                <a:t>Survey</a:t>
              </a:r>
              <a:endParaRPr lang="en-GB" sz="2800" b="1" dirty="0">
                <a:solidFill>
                  <a:prstClr val="white"/>
                </a:solidFill>
              </a:endParaRPr>
            </a:p>
          </p:txBody>
        </p:sp>
      </p:grpSp>
      <p:grpSp>
        <p:nvGrpSpPr>
          <p:cNvPr id="26" name="Group 25"/>
          <p:cNvGrpSpPr/>
          <p:nvPr/>
        </p:nvGrpSpPr>
        <p:grpSpPr>
          <a:xfrm rot="224889">
            <a:off x="1048162" y="2733896"/>
            <a:ext cx="2322539" cy="538714"/>
            <a:chOff x="2219325" y="1526033"/>
            <a:chExt cx="2322539" cy="538714"/>
          </a:xfrm>
        </p:grpSpPr>
        <p:sp>
          <p:nvSpPr>
            <p:cNvPr id="28" name="Rechthoek 4"/>
            <p:cNvSpPr/>
            <p:nvPr/>
          </p:nvSpPr>
          <p:spPr>
            <a:xfrm>
              <a:off x="2219325" y="1529588"/>
              <a:ext cx="2322539"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9" name="Rectangle 28"/>
            <p:cNvSpPr/>
            <p:nvPr/>
          </p:nvSpPr>
          <p:spPr>
            <a:xfrm>
              <a:off x="2219325" y="1526033"/>
              <a:ext cx="2205036" cy="523220"/>
            </a:xfrm>
            <a:prstGeom prst="rect">
              <a:avLst/>
            </a:prstGeom>
          </p:spPr>
          <p:txBody>
            <a:bodyPr wrap="square">
              <a:spAutoFit/>
            </a:bodyPr>
            <a:lstStyle/>
            <a:p>
              <a:pPr algn="r"/>
              <a:r>
                <a:rPr lang="en-GB" sz="2800" b="1" dirty="0" smtClean="0">
                  <a:solidFill>
                    <a:prstClr val="white"/>
                  </a:solidFill>
                </a:rPr>
                <a:t>Quantitative</a:t>
              </a:r>
            </a:p>
          </p:txBody>
        </p:sp>
      </p:grpSp>
      <p:sp>
        <p:nvSpPr>
          <p:cNvPr id="34" name="Rechthoek 4"/>
          <p:cNvSpPr/>
          <p:nvPr/>
        </p:nvSpPr>
        <p:spPr>
          <a:xfrm>
            <a:off x="352421" y="326276"/>
            <a:ext cx="7086604" cy="73339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5" name="Tekstvak 5"/>
          <p:cNvSpPr txBox="1"/>
          <p:nvPr/>
        </p:nvSpPr>
        <p:spPr>
          <a:xfrm>
            <a:off x="439390" y="351788"/>
            <a:ext cx="7328169" cy="646331"/>
          </a:xfrm>
          <a:prstGeom prst="rect">
            <a:avLst/>
          </a:prstGeom>
          <a:noFill/>
        </p:spPr>
        <p:txBody>
          <a:bodyPr wrap="square" rtlCol="0">
            <a:spAutoFit/>
          </a:bodyPr>
          <a:lstStyle/>
          <a:p>
            <a:pPr>
              <a:spcAft>
                <a:spcPts val="600"/>
              </a:spcAft>
            </a:pPr>
            <a:r>
              <a:rPr lang="en-US" dirty="0" smtClean="0">
                <a:solidFill>
                  <a:schemeClr val="bg1"/>
                </a:solidFill>
                <a:cs typeface="Arial"/>
              </a:rPr>
              <a:t>Wave one dipstick to measure awareness, usage, recommendation and attitudes to Europeana prior to marketing campaigns</a:t>
            </a:r>
          </a:p>
        </p:txBody>
      </p:sp>
      <p:pic>
        <p:nvPicPr>
          <p:cNvPr id="47" name="Picture 46" descr="templateTravel&amp;Leisure5_foot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48" name="Picture 47" descr="InSitesConsult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49" name="Picture 48" descr="Travel&amp;Leisure_orang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51" name="Rechthoek 4"/>
          <p:cNvSpPr/>
          <p:nvPr/>
        </p:nvSpPr>
        <p:spPr>
          <a:xfrm rot="21054582">
            <a:off x="5499761" y="1398254"/>
            <a:ext cx="10640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bg1"/>
                </a:solidFill>
                <a:cs typeface="Arial" pitchFamily="34" charset="0"/>
              </a:rPr>
              <a:t>Italy</a:t>
            </a:r>
            <a:endParaRPr lang="en-GB" sz="1400" dirty="0">
              <a:solidFill>
                <a:schemeClr val="bg1"/>
              </a:solidFill>
              <a:cs typeface="Arial" pitchFamily="34" charset="0"/>
            </a:endParaRPr>
          </a:p>
        </p:txBody>
      </p:sp>
      <p:sp>
        <p:nvSpPr>
          <p:cNvPr id="52" name="Rechthoek 4"/>
          <p:cNvSpPr/>
          <p:nvPr/>
        </p:nvSpPr>
        <p:spPr>
          <a:xfrm rot="332128">
            <a:off x="6378605" y="1112827"/>
            <a:ext cx="1121199"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bg1"/>
                </a:solidFill>
                <a:cs typeface="Arial" pitchFamily="34" charset="0"/>
              </a:rPr>
              <a:t>Poland</a:t>
            </a:r>
            <a:endParaRPr lang="en-GB" sz="1400" dirty="0">
              <a:solidFill>
                <a:schemeClr val="bg1"/>
              </a:solidFill>
              <a:cs typeface="Arial" pitchFamily="34" charset="0"/>
            </a:endParaRPr>
          </a:p>
        </p:txBody>
      </p:sp>
      <p:sp>
        <p:nvSpPr>
          <p:cNvPr id="62" name="Rechthoek 4"/>
          <p:cNvSpPr/>
          <p:nvPr/>
        </p:nvSpPr>
        <p:spPr>
          <a:xfrm rot="21054582">
            <a:off x="7311753" y="1381378"/>
            <a:ext cx="10640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bg1"/>
                </a:solidFill>
                <a:cs typeface="Arial" pitchFamily="34" charset="0"/>
              </a:rPr>
              <a:t>Norway</a:t>
            </a:r>
            <a:endParaRPr lang="en-GB" sz="1400" dirty="0">
              <a:solidFill>
                <a:schemeClr val="bg1"/>
              </a:solidFill>
              <a:cs typeface="Arial" pitchFamily="34" charset="0"/>
            </a:endParaRPr>
          </a:p>
        </p:txBody>
      </p:sp>
      <p:sp>
        <p:nvSpPr>
          <p:cNvPr id="37" name="Rechthoek 4"/>
          <p:cNvSpPr/>
          <p:nvPr/>
        </p:nvSpPr>
        <p:spPr>
          <a:xfrm>
            <a:off x="5453567" y="2231440"/>
            <a:ext cx="2756983" cy="662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smtClean="0">
                <a:solidFill>
                  <a:schemeClr val="tx1"/>
                </a:solidFill>
                <a:latin typeface="Arial" pitchFamily="34" charset="0"/>
                <a:cs typeface="Arial" pitchFamily="34" charset="0"/>
              </a:rPr>
              <a:t>500 completed interviews in each market, March 2013</a:t>
            </a:r>
            <a:endParaRPr lang="en-GB" sz="1400" dirty="0">
              <a:solidFill>
                <a:schemeClr val="tx1"/>
              </a:solidFill>
              <a:latin typeface="Arial" pitchFamily="34" charset="0"/>
              <a:cs typeface="Arial" pitchFamily="34" charset="0"/>
            </a:endParaRPr>
          </a:p>
        </p:txBody>
      </p:sp>
      <p:sp>
        <p:nvSpPr>
          <p:cNvPr id="27" name="Rechthoek 4"/>
          <p:cNvSpPr/>
          <p:nvPr/>
        </p:nvSpPr>
        <p:spPr>
          <a:xfrm>
            <a:off x="329196" y="5164976"/>
            <a:ext cx="7757530" cy="8731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0" name="Tekstvak 5"/>
          <p:cNvSpPr txBox="1"/>
          <p:nvPr/>
        </p:nvSpPr>
        <p:spPr>
          <a:xfrm>
            <a:off x="416165" y="5190488"/>
            <a:ext cx="8061085" cy="707886"/>
          </a:xfrm>
          <a:prstGeom prst="rect">
            <a:avLst/>
          </a:prstGeom>
          <a:noFill/>
        </p:spPr>
        <p:txBody>
          <a:bodyPr wrap="square" rtlCol="0">
            <a:spAutoFit/>
          </a:bodyPr>
          <a:lstStyle/>
          <a:p>
            <a:pPr>
              <a:spcAft>
                <a:spcPts val="600"/>
              </a:spcAft>
            </a:pPr>
            <a:r>
              <a:rPr lang="en-US" sz="2000" dirty="0" smtClean="0">
                <a:solidFill>
                  <a:schemeClr val="bg1"/>
                </a:solidFill>
                <a:cs typeface="Arial"/>
              </a:rPr>
              <a:t>Wave two in Italy only at the moment to measure changes in awareness, usage, recommendation and attitudes to </a:t>
            </a:r>
            <a:r>
              <a:rPr lang="en-US" sz="2000" dirty="0" err="1">
                <a:solidFill>
                  <a:schemeClr val="bg1"/>
                </a:solidFill>
                <a:cs typeface="Arial"/>
              </a:rPr>
              <a:t>e</a:t>
            </a:r>
            <a:r>
              <a:rPr lang="en-US" sz="2000" dirty="0" err="1" smtClean="0">
                <a:solidFill>
                  <a:schemeClr val="bg1"/>
                </a:solidFill>
                <a:cs typeface="Arial"/>
              </a:rPr>
              <a:t>uropeana</a:t>
            </a:r>
            <a:r>
              <a:rPr lang="en-US" sz="2000" dirty="0" smtClean="0">
                <a:solidFill>
                  <a:schemeClr val="bg1"/>
                </a:solidFill>
                <a:cs typeface="Arial"/>
              </a:rPr>
              <a:t> post marketing</a:t>
            </a:r>
          </a:p>
        </p:txBody>
      </p:sp>
      <p:sp>
        <p:nvSpPr>
          <p:cNvPr id="31" name="Rechthoek 4"/>
          <p:cNvSpPr/>
          <p:nvPr/>
        </p:nvSpPr>
        <p:spPr>
          <a:xfrm>
            <a:off x="5781675" y="4483114"/>
            <a:ext cx="3295650" cy="662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tx1"/>
                </a:solidFill>
                <a:latin typeface="Arial" pitchFamily="34" charset="0"/>
                <a:cs typeface="Arial" pitchFamily="34" charset="0"/>
              </a:rPr>
              <a:t>500 interviews in Italy, May 2013</a:t>
            </a:r>
            <a:endParaRPr lang="en-GB" dirty="0">
              <a:solidFill>
                <a:schemeClr val="tx1"/>
              </a:solidFill>
              <a:latin typeface="Arial" pitchFamily="34" charset="0"/>
              <a:cs typeface="Arial" pitchFamily="34" charset="0"/>
            </a:endParaRPr>
          </a:p>
        </p:txBody>
      </p:sp>
      <p:grpSp>
        <p:nvGrpSpPr>
          <p:cNvPr id="2" name="Group 1"/>
          <p:cNvGrpSpPr/>
          <p:nvPr/>
        </p:nvGrpSpPr>
        <p:grpSpPr>
          <a:xfrm>
            <a:off x="7402779" y="818955"/>
            <a:ext cx="1457701" cy="379265"/>
            <a:chOff x="7402779" y="818955"/>
            <a:chExt cx="1457701" cy="379265"/>
          </a:xfrm>
        </p:grpSpPr>
        <p:sp>
          <p:nvSpPr>
            <p:cNvPr id="32" name="Rectangle 31"/>
            <p:cNvSpPr/>
            <p:nvPr/>
          </p:nvSpPr>
          <p:spPr>
            <a:xfrm rot="775276">
              <a:off x="7402779" y="818955"/>
              <a:ext cx="1456904"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3" name="TextBox 32"/>
            <p:cNvSpPr txBox="1"/>
            <p:nvPr/>
          </p:nvSpPr>
          <p:spPr>
            <a:xfrm rot="775276">
              <a:off x="7428409" y="824412"/>
              <a:ext cx="143207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Wave </a:t>
              </a:r>
              <a:r>
                <a:rPr lang="nl-BE" b="1" dirty="0" err="1" smtClean="0">
                  <a:solidFill>
                    <a:schemeClr val="bg1"/>
                  </a:solidFill>
                  <a:latin typeface="Arial Black" pitchFamily="34" charset="0"/>
                  <a:cs typeface="Arial" pitchFamily="34" charset="0"/>
                </a:rPr>
                <a:t>one</a:t>
              </a:r>
              <a:endParaRPr lang="nl-BE" b="1" dirty="0">
                <a:solidFill>
                  <a:schemeClr val="bg1"/>
                </a:solidFill>
                <a:latin typeface="Arial Black" pitchFamily="34" charset="0"/>
                <a:cs typeface="Arial" pitchFamily="34" charset="0"/>
              </a:endParaRPr>
            </a:p>
          </p:txBody>
        </p:sp>
      </p:grpSp>
      <p:grpSp>
        <p:nvGrpSpPr>
          <p:cNvPr id="39" name="Group 38"/>
          <p:cNvGrpSpPr/>
          <p:nvPr/>
        </p:nvGrpSpPr>
        <p:grpSpPr>
          <a:xfrm>
            <a:off x="7287152" y="4010280"/>
            <a:ext cx="1457701" cy="379265"/>
            <a:chOff x="7402779" y="818955"/>
            <a:chExt cx="1457701" cy="379265"/>
          </a:xfrm>
        </p:grpSpPr>
        <p:sp>
          <p:nvSpPr>
            <p:cNvPr id="40" name="Rectangle 39"/>
            <p:cNvSpPr/>
            <p:nvPr/>
          </p:nvSpPr>
          <p:spPr>
            <a:xfrm rot="775276">
              <a:off x="7402779" y="818955"/>
              <a:ext cx="1456904"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41" name="TextBox 40"/>
            <p:cNvSpPr txBox="1"/>
            <p:nvPr/>
          </p:nvSpPr>
          <p:spPr>
            <a:xfrm rot="775276">
              <a:off x="7428409" y="824412"/>
              <a:ext cx="143207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Wave </a:t>
              </a:r>
              <a:r>
                <a:rPr lang="nl-BE" b="1" dirty="0" err="1" smtClean="0">
                  <a:solidFill>
                    <a:schemeClr val="bg1"/>
                  </a:solidFill>
                  <a:latin typeface="Arial Black" pitchFamily="34" charset="0"/>
                  <a:cs typeface="Arial" pitchFamily="34" charset="0"/>
                </a:rPr>
                <a:t>two</a:t>
              </a:r>
              <a:endParaRPr lang="nl-BE" b="1" dirty="0">
                <a:solidFill>
                  <a:schemeClr val="bg1"/>
                </a:solidFill>
                <a:latin typeface="Arial Black" pitchFamily="34" charset="0"/>
                <a:cs typeface="Arial" pitchFamily="34" charset="0"/>
              </a:endParaRPr>
            </a:p>
          </p:txBody>
        </p:sp>
      </p:grpSp>
    </p:spTree>
    <p:extLst>
      <p:ext uri="{BB962C8B-B14F-4D97-AF65-F5344CB8AC3E}">
        <p14:creationId xmlns:p14="http://schemas.microsoft.com/office/powerpoint/2010/main" val="396012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Communities_titelPag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templateTravel&amp;Leisure5_foo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8" name="Picture 7" descr="InSitesConsul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9" name="Picture 8" descr="Travel&amp;Leisure_orang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0" name="Rechthoek 4"/>
          <p:cNvSpPr/>
          <p:nvPr/>
        </p:nvSpPr>
        <p:spPr>
          <a:xfrm>
            <a:off x="249300" y="2742726"/>
            <a:ext cx="2616862" cy="25722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Screened for:</a:t>
            </a:r>
          </a:p>
          <a:p>
            <a:pPr>
              <a:spcAft>
                <a:spcPts val="1200"/>
              </a:spcAft>
            </a:pPr>
            <a:r>
              <a:rPr lang="en-GB" sz="1600" b="1" dirty="0" smtClean="0">
                <a:solidFill>
                  <a:prstClr val="white"/>
                </a:solidFill>
              </a:rPr>
              <a:t>Interest in arts/culture/history</a:t>
            </a:r>
          </a:p>
          <a:p>
            <a:pPr>
              <a:spcAft>
                <a:spcPts val="1200"/>
              </a:spcAft>
            </a:pPr>
            <a:r>
              <a:rPr lang="en-GB" sz="1600" b="1" dirty="0" smtClean="0">
                <a:solidFill>
                  <a:prstClr val="white"/>
                </a:solidFill>
              </a:rPr>
              <a:t>Visited  museums, exhibitions, libraries, events in last six months</a:t>
            </a:r>
          </a:p>
          <a:p>
            <a:pPr>
              <a:spcAft>
                <a:spcPts val="1200"/>
              </a:spcAft>
            </a:pPr>
            <a:r>
              <a:rPr lang="en-GB" sz="1600" b="1" dirty="0" smtClean="0">
                <a:solidFill>
                  <a:prstClr val="white"/>
                </a:solidFill>
              </a:rPr>
              <a:t>Allows for universe estimation</a:t>
            </a:r>
            <a:endParaRPr lang="en-GB" sz="1600" b="1" dirty="0">
              <a:solidFill>
                <a:prstClr val="white"/>
              </a:solidFill>
            </a:endParaRPr>
          </a:p>
        </p:txBody>
      </p:sp>
      <p:sp>
        <p:nvSpPr>
          <p:cNvPr id="21" name="Down Arrow 20"/>
          <p:cNvSpPr/>
          <p:nvPr/>
        </p:nvSpPr>
        <p:spPr>
          <a:xfrm rot="16378873">
            <a:off x="1111970" y="1290280"/>
            <a:ext cx="735291" cy="1800479"/>
          </a:xfrm>
          <a:prstGeom prst="down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GB" sz="2000" b="1" dirty="0" smtClean="0">
                <a:solidFill>
                  <a:prstClr val="white"/>
                </a:solidFill>
              </a:rPr>
              <a:t>Screening</a:t>
            </a:r>
            <a:endParaRPr lang="en-GB" sz="2000" b="1" dirty="0">
              <a:solidFill>
                <a:prstClr val="white"/>
              </a:solidFill>
            </a:endParaRPr>
          </a:p>
        </p:txBody>
      </p:sp>
      <p:sp>
        <p:nvSpPr>
          <p:cNvPr id="22" name="Rechthoek 4"/>
          <p:cNvSpPr/>
          <p:nvPr/>
        </p:nvSpPr>
        <p:spPr>
          <a:xfrm>
            <a:off x="3286712" y="2806624"/>
            <a:ext cx="2614605" cy="23710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Awareness and usage of Europeana and competitive set</a:t>
            </a:r>
          </a:p>
          <a:p>
            <a:pPr>
              <a:spcAft>
                <a:spcPts val="1200"/>
              </a:spcAft>
            </a:pPr>
            <a:r>
              <a:rPr lang="en-GB" sz="1600" b="1" dirty="0" smtClean="0">
                <a:solidFill>
                  <a:prstClr val="white"/>
                </a:solidFill>
              </a:rPr>
              <a:t>Likelihood to visit again and recommend</a:t>
            </a:r>
          </a:p>
          <a:p>
            <a:pPr>
              <a:spcAft>
                <a:spcPts val="1200"/>
              </a:spcAft>
            </a:pPr>
            <a:r>
              <a:rPr lang="en-GB" sz="1600" b="1" dirty="0" smtClean="0">
                <a:solidFill>
                  <a:prstClr val="white"/>
                </a:solidFill>
              </a:rPr>
              <a:t>Source of awareness</a:t>
            </a:r>
          </a:p>
          <a:p>
            <a:pPr>
              <a:spcAft>
                <a:spcPts val="1200"/>
              </a:spcAft>
            </a:pPr>
            <a:r>
              <a:rPr lang="en-GB" sz="1600" b="1" dirty="0" smtClean="0">
                <a:solidFill>
                  <a:prstClr val="white"/>
                </a:solidFill>
              </a:rPr>
              <a:t>Attitudes to Europeana</a:t>
            </a:r>
            <a:endParaRPr lang="en-GB" sz="1600" b="1" dirty="0">
              <a:solidFill>
                <a:prstClr val="white"/>
              </a:solidFill>
            </a:endParaRPr>
          </a:p>
        </p:txBody>
      </p:sp>
      <p:sp>
        <p:nvSpPr>
          <p:cNvPr id="23" name="Rechthoek 4"/>
          <p:cNvSpPr/>
          <p:nvPr/>
        </p:nvSpPr>
        <p:spPr>
          <a:xfrm>
            <a:off x="6344238" y="2962168"/>
            <a:ext cx="2479127" cy="221547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All respondents directed to </a:t>
            </a:r>
            <a:r>
              <a:rPr lang="en-GB" sz="1600" b="1" dirty="0">
                <a:solidFill>
                  <a:prstClr val="white"/>
                </a:solidFill>
              </a:rPr>
              <a:t>E</a:t>
            </a:r>
            <a:r>
              <a:rPr lang="en-GB" sz="1600" b="1" dirty="0" smtClean="0">
                <a:solidFill>
                  <a:prstClr val="white"/>
                </a:solidFill>
              </a:rPr>
              <a:t>uropeana and asked:</a:t>
            </a:r>
          </a:p>
          <a:p>
            <a:pPr>
              <a:spcAft>
                <a:spcPts val="1200"/>
              </a:spcAft>
            </a:pPr>
            <a:r>
              <a:rPr lang="en-GB" sz="1600" b="1" dirty="0" smtClean="0">
                <a:solidFill>
                  <a:prstClr val="white"/>
                </a:solidFill>
              </a:rPr>
              <a:t>Attitude statements</a:t>
            </a:r>
          </a:p>
          <a:p>
            <a:pPr>
              <a:spcAft>
                <a:spcPts val="1200"/>
              </a:spcAft>
            </a:pPr>
            <a:r>
              <a:rPr lang="en-GB" sz="1600" b="1" dirty="0" smtClean="0">
                <a:solidFill>
                  <a:prstClr val="white"/>
                </a:solidFill>
              </a:rPr>
              <a:t>Likelihood of returning/recommending</a:t>
            </a:r>
          </a:p>
          <a:p>
            <a:pPr>
              <a:spcAft>
                <a:spcPts val="1200"/>
              </a:spcAft>
            </a:pPr>
            <a:r>
              <a:rPr lang="en-GB" sz="1600" b="1" dirty="0" smtClean="0">
                <a:solidFill>
                  <a:prstClr val="white"/>
                </a:solidFill>
              </a:rPr>
              <a:t>Likes/dislikes/suggestions</a:t>
            </a:r>
            <a:endParaRPr lang="en-GB" sz="1600" b="1" dirty="0">
              <a:solidFill>
                <a:prstClr val="white"/>
              </a:solidFill>
            </a:endParaRPr>
          </a:p>
        </p:txBody>
      </p:sp>
      <p:sp>
        <p:nvSpPr>
          <p:cNvPr id="24" name="Down Arrow 23"/>
          <p:cNvSpPr/>
          <p:nvPr/>
        </p:nvSpPr>
        <p:spPr>
          <a:xfrm rot="16200000">
            <a:off x="4144618" y="992142"/>
            <a:ext cx="735291" cy="277810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GB" sz="2000" b="1" dirty="0" smtClean="0">
                <a:solidFill>
                  <a:prstClr val="white"/>
                </a:solidFill>
              </a:rPr>
              <a:t>Awareness and Usage</a:t>
            </a:r>
            <a:endParaRPr lang="en-GB" sz="2000" b="1" dirty="0">
              <a:solidFill>
                <a:prstClr val="white"/>
              </a:solidFill>
            </a:endParaRPr>
          </a:p>
        </p:txBody>
      </p:sp>
      <p:sp>
        <p:nvSpPr>
          <p:cNvPr id="29" name="Down Arrow 28"/>
          <p:cNvSpPr/>
          <p:nvPr/>
        </p:nvSpPr>
        <p:spPr>
          <a:xfrm rot="15920772">
            <a:off x="7261170" y="1323630"/>
            <a:ext cx="735291" cy="206553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lvl="0" algn="ctr"/>
            <a:r>
              <a:rPr lang="en-GB" sz="2000" b="1" dirty="0" smtClean="0">
                <a:solidFill>
                  <a:prstClr val="white"/>
                </a:solidFill>
              </a:rPr>
              <a:t>Activation</a:t>
            </a:r>
            <a:endParaRPr lang="en-GB" sz="2000" b="1" dirty="0">
              <a:solidFill>
                <a:prstClr val="white"/>
              </a:solidFill>
            </a:endParaRPr>
          </a:p>
        </p:txBody>
      </p:sp>
      <p:sp>
        <p:nvSpPr>
          <p:cNvPr id="31" name="Rechthoek 4"/>
          <p:cNvSpPr/>
          <p:nvPr/>
        </p:nvSpPr>
        <p:spPr>
          <a:xfrm>
            <a:off x="359301" y="271443"/>
            <a:ext cx="532898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Quantitative Study</a:t>
            </a:r>
            <a:endParaRPr lang="en-GB" sz="2400" b="1" dirty="0">
              <a:solidFill>
                <a:prstClr val="white"/>
              </a:solidFill>
            </a:endParaRPr>
          </a:p>
        </p:txBody>
      </p:sp>
    </p:spTree>
    <p:extLst>
      <p:ext uri="{BB962C8B-B14F-4D97-AF65-F5344CB8AC3E}">
        <p14:creationId xmlns:p14="http://schemas.microsoft.com/office/powerpoint/2010/main" val="284009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searchCommunities_titelPage.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 name="Rechthoek 4"/>
          <p:cNvSpPr/>
          <p:nvPr/>
        </p:nvSpPr>
        <p:spPr>
          <a:xfrm>
            <a:off x="352420" y="326276"/>
            <a:ext cx="6657979" cy="8731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5" name="Tekstvak 5"/>
          <p:cNvSpPr txBox="1"/>
          <p:nvPr/>
        </p:nvSpPr>
        <p:spPr>
          <a:xfrm>
            <a:off x="439390" y="351788"/>
            <a:ext cx="7328169" cy="707886"/>
          </a:xfrm>
          <a:prstGeom prst="rect">
            <a:avLst/>
          </a:prstGeom>
          <a:noFill/>
        </p:spPr>
        <p:txBody>
          <a:bodyPr wrap="square" rtlCol="0">
            <a:spAutoFit/>
          </a:bodyPr>
          <a:lstStyle/>
          <a:p>
            <a:pPr>
              <a:spcAft>
                <a:spcPts val="600"/>
              </a:spcAft>
            </a:pPr>
            <a:r>
              <a:rPr lang="nl-BE" sz="4000" dirty="0" smtClean="0">
                <a:solidFill>
                  <a:schemeClr val="bg1"/>
                </a:solidFill>
              </a:rPr>
              <a:t>Summary – Wave </a:t>
            </a:r>
            <a:r>
              <a:rPr lang="nl-BE" sz="4000" dirty="0" err="1" smtClean="0">
                <a:solidFill>
                  <a:schemeClr val="bg1"/>
                </a:solidFill>
              </a:rPr>
              <a:t>One</a:t>
            </a:r>
            <a:r>
              <a:rPr lang="nl-BE" sz="4000" dirty="0" smtClean="0">
                <a:solidFill>
                  <a:schemeClr val="bg1"/>
                </a:solidFill>
              </a:rPr>
              <a:t> re-cap</a:t>
            </a:r>
            <a:endParaRPr lang="en-US" sz="4400" dirty="0" smtClean="0">
              <a:solidFill>
                <a:schemeClr val="bg1"/>
              </a:solidFill>
              <a:cs typeface="Arial"/>
            </a:endParaRPr>
          </a:p>
        </p:txBody>
      </p:sp>
      <p:pic>
        <p:nvPicPr>
          <p:cNvPr id="47" name="Picture 46" descr="templateTravel&amp;Leisure5_foot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48" name="Picture 47" descr="InSitesConsult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49" name="Picture 48" descr="Travel&amp;Leisure_orang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4" name="Rechthoek 4"/>
          <p:cNvSpPr/>
          <p:nvPr/>
        </p:nvSpPr>
        <p:spPr>
          <a:xfrm>
            <a:off x="352420" y="1535950"/>
            <a:ext cx="8658229" cy="42704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itchFamily="34" charset="0"/>
              <a:buChar char="•"/>
            </a:pPr>
            <a:r>
              <a:rPr lang="en-GB" dirty="0">
                <a:solidFill>
                  <a:schemeClr val="bg1"/>
                </a:solidFill>
              </a:rPr>
              <a:t>Awareness is currently low – highest in Italy, lowest in Norway</a:t>
            </a:r>
          </a:p>
          <a:p>
            <a:pPr marL="285750" indent="-285750">
              <a:buFont typeface="Arial" pitchFamily="34" charset="0"/>
              <a:buChar char="•"/>
            </a:pPr>
            <a:r>
              <a:rPr lang="en-GB" dirty="0">
                <a:solidFill>
                  <a:schemeClr val="bg1"/>
                </a:solidFill>
              </a:rPr>
              <a:t>Attitudes to the website </a:t>
            </a:r>
            <a:r>
              <a:rPr lang="en-GB" dirty="0" smtClean="0">
                <a:solidFill>
                  <a:schemeClr val="bg1"/>
                </a:solidFill>
              </a:rPr>
              <a:t>are </a:t>
            </a:r>
            <a:r>
              <a:rPr lang="en-GB" dirty="0">
                <a:solidFill>
                  <a:schemeClr val="bg1"/>
                </a:solidFill>
              </a:rPr>
              <a:t>positive</a:t>
            </a:r>
          </a:p>
          <a:p>
            <a:pPr marL="285750" indent="-285750">
              <a:buFont typeface="Arial" pitchFamily="34" charset="0"/>
              <a:buChar char="•"/>
            </a:pPr>
            <a:r>
              <a:rPr lang="en-GB" dirty="0">
                <a:solidFill>
                  <a:schemeClr val="bg1"/>
                </a:solidFill>
              </a:rPr>
              <a:t>Visits amongst those aware are high – visits amongst total population are low</a:t>
            </a:r>
          </a:p>
          <a:p>
            <a:pPr marL="285750" indent="-285750">
              <a:buFont typeface="Arial" pitchFamily="34" charset="0"/>
              <a:buChar char="•"/>
            </a:pPr>
            <a:r>
              <a:rPr lang="en-GB" dirty="0">
                <a:solidFill>
                  <a:schemeClr val="bg1"/>
                </a:solidFill>
              </a:rPr>
              <a:t>But there are many opportunities to enhance the user experience</a:t>
            </a:r>
          </a:p>
          <a:p>
            <a:pPr marL="285750" indent="-285750">
              <a:buFont typeface="Arial" pitchFamily="34" charset="0"/>
              <a:buChar char="•"/>
            </a:pPr>
            <a:r>
              <a:rPr lang="en-GB" dirty="0">
                <a:solidFill>
                  <a:schemeClr val="bg1"/>
                </a:solidFill>
              </a:rPr>
              <a:t>Norway is a challenge</a:t>
            </a:r>
          </a:p>
          <a:p>
            <a:pPr marL="285750" indent="-285750">
              <a:buFont typeface="Arial" pitchFamily="34" charset="0"/>
              <a:buChar char="•"/>
            </a:pPr>
            <a:endParaRPr lang="en-GB" dirty="0">
              <a:solidFill>
                <a:schemeClr val="bg1"/>
              </a:solidFill>
            </a:endParaRPr>
          </a:p>
          <a:p>
            <a:pPr marL="285750" indent="-285750">
              <a:buFont typeface="Arial" pitchFamily="34" charset="0"/>
              <a:buChar char="•"/>
            </a:pPr>
            <a:r>
              <a:rPr lang="en-GB" dirty="0">
                <a:solidFill>
                  <a:schemeClr val="bg1"/>
                </a:solidFill>
              </a:rPr>
              <a:t>Drive awareness through</a:t>
            </a:r>
          </a:p>
          <a:p>
            <a:pPr marL="742950" lvl="1" indent="-285750">
              <a:buFont typeface="Arial" pitchFamily="34" charset="0"/>
              <a:buChar char="•"/>
            </a:pPr>
            <a:r>
              <a:rPr lang="en-GB" sz="1600" dirty="0">
                <a:solidFill>
                  <a:schemeClr val="bg1"/>
                </a:solidFill>
              </a:rPr>
              <a:t>Chasing the promoters</a:t>
            </a:r>
          </a:p>
          <a:p>
            <a:pPr marL="742950" lvl="1" indent="-285750">
              <a:buFont typeface="Arial" pitchFamily="34" charset="0"/>
              <a:buChar char="•"/>
            </a:pPr>
            <a:r>
              <a:rPr lang="en-GB" sz="1600" dirty="0">
                <a:solidFill>
                  <a:schemeClr val="bg1"/>
                </a:solidFill>
              </a:rPr>
              <a:t>The internet as your friend</a:t>
            </a:r>
          </a:p>
          <a:p>
            <a:pPr marL="742950" lvl="1" indent="-285750">
              <a:buFont typeface="Arial" pitchFamily="34" charset="0"/>
              <a:buChar char="•"/>
            </a:pPr>
            <a:r>
              <a:rPr lang="en-GB" sz="1600" dirty="0">
                <a:solidFill>
                  <a:schemeClr val="bg1"/>
                </a:solidFill>
              </a:rPr>
              <a:t>Special features</a:t>
            </a:r>
          </a:p>
          <a:p>
            <a:pPr marL="742950" lvl="1" indent="-285750">
              <a:buFont typeface="Arial" pitchFamily="34" charset="0"/>
              <a:buChar char="•"/>
            </a:pPr>
            <a:endParaRPr lang="en-GB" sz="1600" dirty="0">
              <a:solidFill>
                <a:schemeClr val="bg1"/>
              </a:solidFill>
            </a:endParaRPr>
          </a:p>
          <a:p>
            <a:pPr marL="285750" indent="-285750">
              <a:buFont typeface="Arial" pitchFamily="34" charset="0"/>
              <a:buChar char="•"/>
            </a:pPr>
            <a:r>
              <a:rPr lang="en-GB" dirty="0">
                <a:solidFill>
                  <a:schemeClr val="bg1"/>
                </a:solidFill>
              </a:rPr>
              <a:t>Shore up repeat visits</a:t>
            </a:r>
          </a:p>
          <a:p>
            <a:pPr marL="742950" lvl="1" indent="-285750">
              <a:buFont typeface="Arial" pitchFamily="34" charset="0"/>
              <a:buChar char="•"/>
            </a:pPr>
            <a:r>
              <a:rPr lang="en-GB" sz="1600" dirty="0">
                <a:solidFill>
                  <a:schemeClr val="bg1"/>
                </a:solidFill>
              </a:rPr>
              <a:t>Design and navigation</a:t>
            </a:r>
          </a:p>
          <a:p>
            <a:pPr marL="742950" lvl="1" indent="-285750">
              <a:buFont typeface="Arial" pitchFamily="34" charset="0"/>
              <a:buChar char="•"/>
            </a:pPr>
            <a:r>
              <a:rPr lang="en-GB" sz="1600" dirty="0">
                <a:solidFill>
                  <a:schemeClr val="bg1"/>
                </a:solidFill>
              </a:rPr>
              <a:t>Be unique</a:t>
            </a:r>
          </a:p>
          <a:p>
            <a:pPr marL="742950" lvl="1" indent="-285750">
              <a:buFont typeface="Arial" pitchFamily="34" charset="0"/>
              <a:buChar char="•"/>
            </a:pPr>
            <a:r>
              <a:rPr lang="en-GB" sz="1600" dirty="0">
                <a:solidFill>
                  <a:schemeClr val="bg1"/>
                </a:solidFill>
              </a:rPr>
              <a:t>Be a curator, not an encyclopaedia</a:t>
            </a:r>
          </a:p>
        </p:txBody>
      </p:sp>
    </p:spTree>
    <p:extLst>
      <p:ext uri="{BB962C8B-B14F-4D97-AF65-F5344CB8AC3E}">
        <p14:creationId xmlns:p14="http://schemas.microsoft.com/office/powerpoint/2010/main" val="379741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Communities_titelPag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templateTravel&amp;Leisure5_foo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8" name="Picture 7" descr="InSitesConsul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9" name="Picture 8" descr="Travel&amp;Leisure_orang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0" name="Rechthoek 4"/>
          <p:cNvSpPr/>
          <p:nvPr/>
        </p:nvSpPr>
        <p:spPr>
          <a:xfrm>
            <a:off x="359301" y="1080181"/>
            <a:ext cx="7347036" cy="14373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All respondents had to have:</a:t>
            </a:r>
          </a:p>
          <a:p>
            <a:pPr marL="285750" indent="-285750">
              <a:spcAft>
                <a:spcPts val="1200"/>
              </a:spcAft>
              <a:buFont typeface="Arial" pitchFamily="34" charset="0"/>
              <a:buChar char="•"/>
            </a:pPr>
            <a:r>
              <a:rPr lang="en-GB" sz="1600" b="1" dirty="0" smtClean="0">
                <a:solidFill>
                  <a:prstClr val="white"/>
                </a:solidFill>
              </a:rPr>
              <a:t>Interest in arts/culture/history</a:t>
            </a:r>
          </a:p>
          <a:p>
            <a:pPr marL="285750" indent="-285750">
              <a:spcAft>
                <a:spcPts val="1200"/>
              </a:spcAft>
              <a:buFont typeface="Arial" pitchFamily="34" charset="0"/>
              <a:buChar char="•"/>
            </a:pPr>
            <a:r>
              <a:rPr lang="en-GB" sz="1600" b="1" dirty="0" smtClean="0">
                <a:solidFill>
                  <a:prstClr val="white"/>
                </a:solidFill>
              </a:rPr>
              <a:t>Visited  museums, exhibitions, libraries, events in last six months</a:t>
            </a:r>
          </a:p>
        </p:txBody>
      </p:sp>
      <p:sp>
        <p:nvSpPr>
          <p:cNvPr id="31" name="Rechthoek 4"/>
          <p:cNvSpPr/>
          <p:nvPr/>
        </p:nvSpPr>
        <p:spPr>
          <a:xfrm>
            <a:off x="359301" y="271443"/>
            <a:ext cx="532898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Sample - Screening</a:t>
            </a:r>
            <a:endParaRPr lang="en-GB" sz="2400" b="1"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686619634"/>
              </p:ext>
            </p:extLst>
          </p:nvPr>
        </p:nvGraphicFramePr>
        <p:xfrm>
          <a:off x="4210794" y="2700771"/>
          <a:ext cx="4619502" cy="2306320"/>
        </p:xfrm>
        <a:graphic>
          <a:graphicData uri="http://schemas.openxmlformats.org/drawingml/2006/table">
            <a:tbl>
              <a:tblPr firstRow="1" bandRow="1">
                <a:tableStyleId>{5C22544A-7EE6-4342-B048-85BDC9FD1C3A}</a:tableStyleId>
              </a:tblPr>
              <a:tblGrid>
                <a:gridCol w="996740"/>
                <a:gridCol w="1811381"/>
                <a:gridCol w="1811381"/>
              </a:tblGrid>
              <a:tr h="370840">
                <a:tc>
                  <a:txBody>
                    <a:bodyPr/>
                    <a:lstStyle/>
                    <a:p>
                      <a:endParaRPr lang="nl-BE" sz="1600" dirty="0">
                        <a:latin typeface="Arial" pitchFamily="34" charset="0"/>
                        <a:cs typeface="Arial" pitchFamily="34" charset="0"/>
                      </a:endParaRPr>
                    </a:p>
                  </a:txBody>
                  <a:tcPr/>
                </a:tc>
                <a:tc>
                  <a:txBody>
                    <a:bodyPr/>
                    <a:lstStyle/>
                    <a:p>
                      <a:r>
                        <a:rPr lang="en-GB" sz="1600" dirty="0" err="1" smtClean="0">
                          <a:latin typeface="Arial" pitchFamily="34" charset="0"/>
                          <a:cs typeface="Arial" pitchFamily="34" charset="0"/>
                        </a:rPr>
                        <a:t>Unweighted</a:t>
                      </a:r>
                      <a:r>
                        <a:rPr lang="en-GB" sz="1600" dirty="0" smtClean="0">
                          <a:latin typeface="Arial" pitchFamily="34" charset="0"/>
                          <a:cs typeface="Arial" pitchFamily="34" charset="0"/>
                        </a:rPr>
                        <a:t> screened</a:t>
                      </a:r>
                      <a:r>
                        <a:rPr lang="en-GB" sz="1600" baseline="0" dirty="0" smtClean="0">
                          <a:latin typeface="Arial" pitchFamily="34" charset="0"/>
                          <a:cs typeface="Arial" pitchFamily="34" charset="0"/>
                        </a:rPr>
                        <a:t> </a:t>
                      </a:r>
                      <a:r>
                        <a:rPr lang="en-GB" sz="1600" dirty="0" smtClean="0">
                          <a:latin typeface="Arial" pitchFamily="34" charset="0"/>
                          <a:cs typeface="Arial" pitchFamily="34" charset="0"/>
                        </a:rPr>
                        <a:t>sample</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Weighted and grossed</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Italy</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516</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24.3m (52.9%)</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Norway</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505</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1.5m (3.3%)</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Poland</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530</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20.1m (43.8%)</a:t>
                      </a:r>
                      <a:endParaRPr lang="nl-BE" sz="1600" dirty="0">
                        <a:latin typeface="Arial" pitchFamily="34" charset="0"/>
                        <a:cs typeface="Arial" pitchFamily="34" charset="0"/>
                      </a:endParaRPr>
                    </a:p>
                  </a:txBody>
                  <a:tcPr/>
                </a:tc>
              </a:tr>
              <a:tr h="370840">
                <a:tc>
                  <a:txBody>
                    <a:bodyPr/>
                    <a:lstStyle/>
                    <a:p>
                      <a:r>
                        <a:rPr lang="en-GB" sz="1600" b="1" dirty="0" smtClean="0">
                          <a:latin typeface="Arial" pitchFamily="34" charset="0"/>
                          <a:cs typeface="Arial" pitchFamily="34" charset="0"/>
                        </a:rPr>
                        <a:t>Total</a:t>
                      </a:r>
                      <a:endParaRPr lang="nl-BE" sz="1600" b="1" dirty="0">
                        <a:latin typeface="Arial" pitchFamily="34" charset="0"/>
                        <a:cs typeface="Arial" pitchFamily="34" charset="0"/>
                      </a:endParaRPr>
                    </a:p>
                  </a:txBody>
                  <a:tcPr/>
                </a:tc>
                <a:tc>
                  <a:txBody>
                    <a:bodyPr/>
                    <a:lstStyle/>
                    <a:p>
                      <a:r>
                        <a:rPr lang="en-GB" sz="1600" b="1" dirty="0" smtClean="0">
                          <a:latin typeface="Arial" pitchFamily="34" charset="0"/>
                          <a:cs typeface="Arial" pitchFamily="34" charset="0"/>
                        </a:rPr>
                        <a:t>1,551</a:t>
                      </a:r>
                      <a:endParaRPr lang="nl-BE" sz="1600" b="1" dirty="0">
                        <a:latin typeface="Arial" pitchFamily="34" charset="0"/>
                        <a:cs typeface="Arial" pitchFamily="34" charset="0"/>
                      </a:endParaRPr>
                    </a:p>
                  </a:txBody>
                  <a:tcPr/>
                </a:tc>
                <a:tc>
                  <a:txBody>
                    <a:bodyPr/>
                    <a:lstStyle/>
                    <a:p>
                      <a:r>
                        <a:rPr lang="en-GB" sz="1600" b="1" dirty="0" smtClean="0">
                          <a:latin typeface="Arial" pitchFamily="34" charset="0"/>
                          <a:cs typeface="Arial" pitchFamily="34" charset="0"/>
                        </a:rPr>
                        <a:t>45.9m people</a:t>
                      </a:r>
                      <a:endParaRPr lang="nl-BE" sz="1600" b="1" dirty="0">
                        <a:latin typeface="Arial" pitchFamily="34" charset="0"/>
                        <a:cs typeface="Arial" pitchFamily="34" charset="0"/>
                      </a:endParaRPr>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163505578"/>
              </p:ext>
            </p:extLst>
          </p:nvPr>
        </p:nvGraphicFramePr>
        <p:xfrm>
          <a:off x="304318" y="2657103"/>
          <a:ext cx="3640170" cy="2550160"/>
        </p:xfrm>
        <a:graphic>
          <a:graphicData uri="http://schemas.openxmlformats.org/drawingml/2006/table">
            <a:tbl>
              <a:tblPr firstRow="1" bandRow="1">
                <a:tableStyleId>{5C22544A-7EE6-4342-B048-85BDC9FD1C3A}</a:tableStyleId>
              </a:tblPr>
              <a:tblGrid>
                <a:gridCol w="1292075"/>
                <a:gridCol w="2348095"/>
              </a:tblGrid>
              <a:tr h="370840">
                <a:tc>
                  <a:txBody>
                    <a:bodyPr/>
                    <a:lstStyle/>
                    <a:p>
                      <a:endParaRPr lang="nl-BE" sz="1600" dirty="0">
                        <a:latin typeface="Arial" pitchFamily="34" charset="0"/>
                        <a:cs typeface="Arial" pitchFamily="34" charset="0"/>
                      </a:endParaRPr>
                    </a:p>
                  </a:txBody>
                  <a:tcPr/>
                </a:tc>
                <a:tc>
                  <a:txBody>
                    <a:bodyPr/>
                    <a:lstStyle/>
                    <a:p>
                      <a:endParaRPr lang="en-GB" sz="1600" dirty="0" smtClean="0">
                        <a:latin typeface="Arial" pitchFamily="34" charset="0"/>
                        <a:cs typeface="Arial" pitchFamily="34" charset="0"/>
                      </a:endParaRPr>
                    </a:p>
                    <a:p>
                      <a:r>
                        <a:rPr lang="en-GB" sz="1600" dirty="0" smtClean="0">
                          <a:latin typeface="Arial" pitchFamily="34" charset="0"/>
                          <a:cs typeface="Arial" pitchFamily="34" charset="0"/>
                        </a:rPr>
                        <a:t>Eligibility</a:t>
                      </a:r>
                      <a:r>
                        <a:rPr lang="en-GB" sz="1600" baseline="0" dirty="0" smtClean="0">
                          <a:latin typeface="Arial" pitchFamily="34" charset="0"/>
                          <a:cs typeface="Arial" pitchFamily="34" charset="0"/>
                        </a:rPr>
                        <a:t> rates (wave one)</a:t>
                      </a:r>
                    </a:p>
                    <a:p>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Italy</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60.4%</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Norway</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46.9%</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Poland</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73.1%</a:t>
                      </a:r>
                      <a:endParaRPr lang="nl-BE" sz="1600" dirty="0">
                        <a:latin typeface="Arial" pitchFamily="34" charset="0"/>
                        <a:cs typeface="Arial" pitchFamily="34" charset="0"/>
                      </a:endParaRPr>
                    </a:p>
                  </a:txBody>
                  <a:tcPr/>
                </a:tc>
              </a:tr>
              <a:tr h="370840">
                <a:tc>
                  <a:txBody>
                    <a:bodyPr/>
                    <a:lstStyle/>
                    <a:p>
                      <a:r>
                        <a:rPr lang="en-GB" sz="1600" b="1" dirty="0" smtClean="0">
                          <a:latin typeface="Arial" pitchFamily="34" charset="0"/>
                          <a:cs typeface="Arial" pitchFamily="34" charset="0"/>
                        </a:rPr>
                        <a:t>Total</a:t>
                      </a:r>
                      <a:endParaRPr lang="nl-BE" sz="1600" b="1" dirty="0">
                        <a:latin typeface="Arial" pitchFamily="34" charset="0"/>
                        <a:cs typeface="Arial" pitchFamily="34" charset="0"/>
                      </a:endParaRPr>
                    </a:p>
                  </a:txBody>
                  <a:tcPr/>
                </a:tc>
                <a:tc>
                  <a:txBody>
                    <a:bodyPr/>
                    <a:lstStyle/>
                    <a:p>
                      <a:r>
                        <a:rPr lang="en-GB" sz="1600" b="1" dirty="0" smtClean="0">
                          <a:latin typeface="Arial" pitchFamily="34" charset="0"/>
                          <a:cs typeface="Arial" pitchFamily="34" charset="0"/>
                        </a:rPr>
                        <a:t>64.5% = 45.9m people</a:t>
                      </a:r>
                      <a:endParaRPr lang="nl-BE" sz="1600" b="1" dirty="0">
                        <a:latin typeface="Arial" pitchFamily="34" charset="0"/>
                        <a:cs typeface="Arial" pitchFamily="34" charset="0"/>
                      </a:endParaRPr>
                    </a:p>
                  </a:txBody>
                  <a:tcPr/>
                </a:tc>
              </a:tr>
            </a:tbl>
          </a:graphicData>
        </a:graphic>
      </p:graphicFrame>
      <p:sp>
        <p:nvSpPr>
          <p:cNvPr id="10" name="Rechthoek 4"/>
          <p:cNvSpPr/>
          <p:nvPr/>
        </p:nvSpPr>
        <p:spPr>
          <a:xfrm>
            <a:off x="359301" y="5395893"/>
            <a:ext cx="7879824"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All respondents weighted by age within country (W1 and 2)</a:t>
            </a:r>
            <a:endParaRPr lang="en-GB" sz="2400" b="1" dirty="0">
              <a:solidFill>
                <a:prstClr val="white"/>
              </a:solidFill>
            </a:endParaRPr>
          </a:p>
        </p:txBody>
      </p:sp>
    </p:spTree>
    <p:extLst>
      <p:ext uri="{BB962C8B-B14F-4D97-AF65-F5344CB8AC3E}">
        <p14:creationId xmlns:p14="http://schemas.microsoft.com/office/powerpoint/2010/main" val="17042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Sites_no_tagline">
  <a:themeElements>
    <a:clrScheme name="InSites">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80A8C7"/>
      </a:hlink>
      <a:folHlink>
        <a:srgbClr val="BBB09B"/>
      </a:folHlink>
    </a:clrScheme>
    <a:fontScheme name="ondertit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der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der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der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der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der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der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der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der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der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der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der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ndertitel 13">
        <a:dk1>
          <a:srgbClr val="000000"/>
        </a:dk1>
        <a:lt1>
          <a:srgbClr val="FFFFFF"/>
        </a:lt1>
        <a:dk2>
          <a:srgbClr val="000000"/>
        </a:dk2>
        <a:lt2>
          <a:srgbClr val="336699"/>
        </a:lt2>
        <a:accent1>
          <a:srgbClr val="FFFFFF"/>
        </a:accent1>
        <a:accent2>
          <a:srgbClr val="333399"/>
        </a:accent2>
        <a:accent3>
          <a:srgbClr val="FFFFFF"/>
        </a:accent3>
        <a:accent4>
          <a:srgbClr val="000000"/>
        </a:accent4>
        <a:accent5>
          <a:srgbClr val="FFFFFF"/>
        </a:accent5>
        <a:accent6>
          <a:srgbClr val="2D2D8A"/>
        </a:accent6>
        <a:hlink>
          <a:srgbClr val="FF6600"/>
        </a:hlink>
        <a:folHlink>
          <a:srgbClr val="336699"/>
        </a:folHlink>
      </a:clrScheme>
      <a:clrMap bg1="lt1" tx1="dk1" bg2="lt2" tx2="dk2" accent1="accent1" accent2="accent2" accent3="accent3" accent4="accent4" accent5="accent5" accent6="accent6" hlink="hlink" folHlink="folHlink"/>
    </a:extraClrScheme>
    <a:extraClrScheme>
      <a:clrScheme name="ond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der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der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der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der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der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der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der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der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der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der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der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ndertitel 13">
        <a:dk1>
          <a:srgbClr val="000000"/>
        </a:dk1>
        <a:lt1>
          <a:srgbClr val="FFFFFF"/>
        </a:lt1>
        <a:dk2>
          <a:srgbClr val="000000"/>
        </a:dk2>
        <a:lt2>
          <a:srgbClr val="336699"/>
        </a:lt2>
        <a:accent1>
          <a:srgbClr val="FFFFFF"/>
        </a:accent1>
        <a:accent2>
          <a:srgbClr val="333399"/>
        </a:accent2>
        <a:accent3>
          <a:srgbClr val="FFFFFF"/>
        </a:accent3>
        <a:accent4>
          <a:srgbClr val="000000"/>
        </a:accent4>
        <a:accent5>
          <a:srgbClr val="FFFFFF"/>
        </a:accent5>
        <a:accent6>
          <a:srgbClr val="2D2D8A"/>
        </a:accent6>
        <a:hlink>
          <a:srgbClr val="FF6600"/>
        </a:hlink>
        <a:folHlink>
          <a:srgbClr val="336699"/>
        </a:folHlink>
      </a:clrScheme>
      <a:clrMap bg1="lt1" tx1="dk1" bg2="lt2" tx2="dk2" accent1="accent1" accent2="accent2" accent3="accent3" accent4="accent4" accent5="accent5" accent6="accent6" hlink="hlink" folHlink="folHlink"/>
    </a:extraClrScheme>
    <a:extraClrScheme>
      <a:clrScheme name="ondertitel 14">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80A8C7"/>
        </a:hlink>
        <a:folHlink>
          <a:srgbClr val="BBB09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Sites">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F78F1E"/>
    </a:hlink>
    <a:folHlink>
      <a:srgbClr val="000000"/>
    </a:folHlink>
  </a:clrScheme>
  <a:fontScheme name="ondertit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nSites">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F78F1E"/>
    </a:hlink>
    <a:folHlink>
      <a:srgbClr val="000000"/>
    </a:folHlink>
  </a:clrScheme>
  <a:fontScheme name="ondertit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nSites">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F78F1E"/>
    </a:hlink>
    <a:folHlink>
      <a:srgbClr val="000000"/>
    </a:folHlink>
  </a:clrScheme>
  <a:fontScheme name="ondertit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ae401293-e22a-4a9f-a65b-20f37f3f53f1">SPISC-198-33</_dlc_DocId>
    <_dlc_DocIdUrl xmlns="ae401293-e22a-4a9f-a65b-20f37f3f53f1">
      <Url>https://sharepoint.insites.eu/company/ClientHappiness/_layouts/DocIdRedir.aspx?ID=SPISC-198-33</Url>
      <Description>SPISC-198-33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997BA3A8B442342BF1992F88868D910" ma:contentTypeVersion="0" ma:contentTypeDescription="Create a new document." ma:contentTypeScope="" ma:versionID="9a93a17e9bac5580cfa9fc50584a6084">
  <xsd:schema xmlns:xsd="http://www.w3.org/2001/XMLSchema" xmlns:xs="http://www.w3.org/2001/XMLSchema" xmlns:p="http://schemas.microsoft.com/office/2006/metadata/properties" xmlns:ns2="ae401293-e22a-4a9f-a65b-20f37f3f53f1" targetNamespace="http://schemas.microsoft.com/office/2006/metadata/properties" ma:root="true" ma:fieldsID="1706c13c182d55afff3aadc4d4acaf86" ns2:_="">
    <xsd:import namespace="ae401293-e22a-4a9f-a65b-20f37f3f53f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01293-e22a-4a9f-a65b-20f37f3f53f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B9A0C-2522-4F7F-8B00-81A8B5935E35}">
  <ds:schemaRefs>
    <ds:schemaRef ds:uri="http://schemas.microsoft.com/sharepoint/events"/>
  </ds:schemaRefs>
</ds:datastoreItem>
</file>

<file path=customXml/itemProps2.xml><?xml version="1.0" encoding="utf-8"?>
<ds:datastoreItem xmlns:ds="http://schemas.openxmlformats.org/officeDocument/2006/customXml" ds:itemID="{B4F7B2D8-53C3-4E6D-8A57-3771BE9D1796}">
  <ds:schemaRefs>
    <ds:schemaRef ds:uri="http://schemas.microsoft.com/sharepoint/v3/contenttype/forms"/>
  </ds:schemaRefs>
</ds:datastoreItem>
</file>

<file path=customXml/itemProps3.xml><?xml version="1.0" encoding="utf-8"?>
<ds:datastoreItem xmlns:ds="http://schemas.openxmlformats.org/officeDocument/2006/customXml" ds:itemID="{9D192D9E-4631-45FF-8BD8-E2ADB9E9538F}">
  <ds:schemaRefs>
    <ds:schemaRef ds:uri="http://purl.org/dc/elements/1.1/"/>
    <ds:schemaRef ds:uri="http://schemas.microsoft.com/office/2006/metadata/properties"/>
    <ds:schemaRef ds:uri="http://purl.org/dc/terms/"/>
    <ds:schemaRef ds:uri="http://purl.org/dc/dcmitype/"/>
    <ds:schemaRef ds:uri="ae401293-e22a-4a9f-a65b-20f37f3f53f1"/>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22FDDB9-60E1-40B9-B105-3DCA50B725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01293-e22a-4a9f-a65b-20f37f3f53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6936</TotalTime>
  <Words>3574</Words>
  <Application>Microsoft Office PowerPoint</Application>
  <PresentationFormat>On-screen Show (4:3)</PresentationFormat>
  <Paragraphs>906</Paragraphs>
  <Slides>49</Slides>
  <Notes>3</Notes>
  <HiddenSlides>3</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InSites_no_tagline</vt:lpstr>
      <vt:lpstr>Europeana</vt:lpstr>
      <vt:lpstr>PowerPoint Presentation</vt:lpstr>
      <vt:lpstr>PowerPoint Presentation</vt:lpstr>
      <vt:lpstr>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increase in awareness of local sites</vt:lpstr>
      <vt:lpstr>PowerPoint Presentation</vt:lpstr>
      <vt:lpstr>PowerPoint Presentation</vt:lpstr>
      <vt:lpstr>Usage amongst those aware is good. Over half of those aware have used Europena in the last month…</vt:lpstr>
      <vt:lpstr>PowerPoint Presentation</vt:lpstr>
      <vt:lpstr>Future intended usage of europeana is still high amongst those aware</vt:lpstr>
      <vt:lpstr>Likelihood of using again is low amongst the general population (due to low awareness)</vt:lpstr>
      <vt:lpstr>Health check W2 v W1</vt:lpstr>
      <vt:lpstr>PowerPoint Presentation</vt:lpstr>
      <vt:lpstr>PowerPoint Presentation</vt:lpstr>
      <vt:lpstr>PowerPoint Presentation</vt:lpstr>
      <vt:lpstr>The europeana proposition is clearer to those who are aware of it in wave 2</vt:lpstr>
      <vt:lpstr>PowerPoint Presentation</vt:lpstr>
      <vt:lpstr>PowerPoint Presentation</vt:lpstr>
      <vt:lpstr>There is a positive view of the site (before and after activation).  Is the site unique?</vt:lpstr>
      <vt:lpstr>Views of those not aware are similar in both waves</vt:lpstr>
      <vt:lpstr>PowerPoint Presentation</vt:lpstr>
      <vt:lpstr>Future usage – increase in liklihood of visiting after reminding them of the site and its content</vt:lpstr>
      <vt:lpstr>Future usage – those not aware are less likely, but still positive</vt:lpstr>
      <vt:lpstr>PowerPoint Presentation</vt:lpstr>
      <vt:lpstr>PowerPoint Presentation</vt:lpstr>
      <vt:lpstr>PowerPoint Presentation</vt:lpstr>
      <vt:lpstr>PowerPoint Presentation</vt:lpstr>
      <vt:lpstr>PowerPoint Presentation</vt:lpstr>
      <vt:lpstr>Language is a barrier to utilise the site, improved graphics will encourage repeat visits</vt:lpstr>
      <vt:lpstr>Navigation and user experience can be optimised through design, search and signposts</vt:lpstr>
      <vt:lpstr>Be the curator.  Direct and enhance through special features and refreshed content.  </vt:lpstr>
      <vt:lpstr>PowerPoint Presentation</vt:lpstr>
      <vt:lpstr>Create an Advocacy Barometer</vt:lpstr>
      <vt:lpstr>Advocacy Barometer – Take the opponents away from the advocates to give the barometer score</vt:lpstr>
      <vt:lpstr>Advocacy Barometer – Chase the Promoters</vt:lpstr>
      <vt:lpstr>PowerPoint Presentation</vt:lpstr>
      <vt:lpstr>PowerPoint Presentation</vt:lpstr>
    </vt:vector>
  </TitlesOfParts>
  <Company>InSites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Hannes Willaert</dc:creator>
  <cp:lastModifiedBy>Youlzari, Amit</cp:lastModifiedBy>
  <cp:revision>513</cp:revision>
  <cp:lastPrinted>2013-06-14T09:25:36Z</cp:lastPrinted>
  <dcterms:created xsi:type="dcterms:W3CDTF">2011-10-07T05:19:24Z</dcterms:created>
  <dcterms:modified xsi:type="dcterms:W3CDTF">2015-01-23T13:57:21Z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0x0101007997BA3A8B442342BF1992F88868D910</vt:lpwstr>
  </property>
  <property fmtid="{D5CDD505-2E9C-101B-9397-08002B2CF9AE}" pid="3" name="_dlc_DocIdItemGuid">
    <vt:lpwstr>0ae9c1d1-1f6c-4d05-86fc-766761fec2bb</vt:lpwstr>
  </property>
</Properties>
</file>